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jpg" ContentType="image/jp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</p:sldIdLst>
  <p:sldSz cx="9144000" cy="6858000"/>
  <p:notesSz cx="9144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r>
              <a:rPr dirty="0"/>
              <a:t>Slide</a:t>
            </a:r>
            <a:r>
              <a:rPr dirty="0" spc="-40"/>
              <a:t> </a:t>
            </a: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r>
              <a:rPr dirty="0"/>
              <a:t>Slide</a:t>
            </a:r>
            <a:r>
              <a:rPr dirty="0" spc="-40"/>
              <a:t> </a:t>
            </a: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r>
              <a:rPr dirty="0"/>
              <a:t>Slide</a:t>
            </a:r>
            <a:r>
              <a:rPr dirty="0" spc="-40"/>
              <a:t> </a:t>
            </a: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1219200"/>
          </a:xfrm>
          <a:custGeom>
            <a:avLst/>
            <a:gdLst/>
            <a:ahLst/>
            <a:cxnLst/>
            <a:rect l="l" t="t" r="r" b="b"/>
            <a:pathLst>
              <a:path w="9144000" h="1219200">
                <a:moveTo>
                  <a:pt x="9144000" y="0"/>
                </a:moveTo>
                <a:lnTo>
                  <a:pt x="0" y="0"/>
                </a:lnTo>
                <a:lnTo>
                  <a:pt x="0" y="1219200"/>
                </a:lnTo>
                <a:lnTo>
                  <a:pt x="9144000" y="12192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0"/>
            <a:ext cx="9144000" cy="1219200"/>
          </a:xfrm>
          <a:custGeom>
            <a:avLst/>
            <a:gdLst/>
            <a:ahLst/>
            <a:cxnLst/>
            <a:rect l="l" t="t" r="r" b="b"/>
            <a:pathLst>
              <a:path w="9144000" h="1219200">
                <a:moveTo>
                  <a:pt x="0" y="1219200"/>
                </a:moveTo>
                <a:lnTo>
                  <a:pt x="9144000" y="1219200"/>
                </a:lnTo>
                <a:lnTo>
                  <a:pt x="91440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12700">
            <a:solidFill>
              <a:srgbClr val="FFFF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0" y="6248399"/>
            <a:ext cx="9144000" cy="609600"/>
          </a:xfrm>
          <a:custGeom>
            <a:avLst/>
            <a:gdLst/>
            <a:ahLst/>
            <a:cxnLst/>
            <a:rect l="l" t="t" r="r" b="b"/>
            <a:pathLst>
              <a:path w="9144000" h="609600">
                <a:moveTo>
                  <a:pt x="9144000" y="0"/>
                </a:moveTo>
                <a:lnTo>
                  <a:pt x="0" y="0"/>
                </a:lnTo>
                <a:lnTo>
                  <a:pt x="0" y="609599"/>
                </a:lnTo>
                <a:lnTo>
                  <a:pt x="9144000" y="609599"/>
                </a:lnTo>
                <a:lnTo>
                  <a:pt x="9144000" y="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0" y="6248399"/>
            <a:ext cx="9144000" cy="609600"/>
          </a:xfrm>
          <a:custGeom>
            <a:avLst/>
            <a:gdLst/>
            <a:ahLst/>
            <a:cxnLst/>
            <a:rect l="l" t="t" r="r" b="b"/>
            <a:pathLst>
              <a:path w="9144000" h="609600">
                <a:moveTo>
                  <a:pt x="0" y="609599"/>
                </a:moveTo>
                <a:lnTo>
                  <a:pt x="9144000" y="609599"/>
                </a:lnTo>
                <a:lnTo>
                  <a:pt x="9144000" y="0"/>
                </a:lnTo>
                <a:lnTo>
                  <a:pt x="0" y="0"/>
                </a:lnTo>
                <a:lnTo>
                  <a:pt x="0" y="609599"/>
                </a:lnTo>
                <a:close/>
              </a:path>
            </a:pathLst>
          </a:custGeom>
          <a:ln w="12700">
            <a:solidFill>
              <a:srgbClr val="FFFFCC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0" name="bg 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65235" y="6463287"/>
            <a:ext cx="715518" cy="394712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39200" y="6463287"/>
            <a:ext cx="304800" cy="394712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247" y="59435"/>
            <a:ext cx="9019794" cy="122910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r>
              <a:rPr dirty="0"/>
              <a:t>Slide</a:t>
            </a:r>
            <a:r>
              <a:rPr dirty="0" spc="-40"/>
              <a:t> </a:t>
            </a: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1219200"/>
          </a:xfrm>
          <a:custGeom>
            <a:avLst/>
            <a:gdLst/>
            <a:ahLst/>
            <a:cxnLst/>
            <a:rect l="l" t="t" r="r" b="b"/>
            <a:pathLst>
              <a:path w="9144000" h="1219200">
                <a:moveTo>
                  <a:pt x="9144000" y="0"/>
                </a:moveTo>
                <a:lnTo>
                  <a:pt x="0" y="0"/>
                </a:lnTo>
                <a:lnTo>
                  <a:pt x="0" y="1219200"/>
                </a:lnTo>
                <a:lnTo>
                  <a:pt x="9144000" y="12192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0"/>
            <a:ext cx="9144000" cy="1219200"/>
          </a:xfrm>
          <a:custGeom>
            <a:avLst/>
            <a:gdLst/>
            <a:ahLst/>
            <a:cxnLst/>
            <a:rect l="l" t="t" r="r" b="b"/>
            <a:pathLst>
              <a:path w="9144000" h="1219200">
                <a:moveTo>
                  <a:pt x="0" y="1219200"/>
                </a:moveTo>
                <a:lnTo>
                  <a:pt x="9144000" y="1219200"/>
                </a:lnTo>
                <a:lnTo>
                  <a:pt x="91440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12700">
            <a:solidFill>
              <a:srgbClr val="FFFF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0" y="6248399"/>
            <a:ext cx="9144000" cy="609600"/>
          </a:xfrm>
          <a:custGeom>
            <a:avLst/>
            <a:gdLst/>
            <a:ahLst/>
            <a:cxnLst/>
            <a:rect l="l" t="t" r="r" b="b"/>
            <a:pathLst>
              <a:path w="9144000" h="609600">
                <a:moveTo>
                  <a:pt x="9144000" y="0"/>
                </a:moveTo>
                <a:lnTo>
                  <a:pt x="0" y="0"/>
                </a:lnTo>
                <a:lnTo>
                  <a:pt x="0" y="609599"/>
                </a:lnTo>
                <a:lnTo>
                  <a:pt x="9144000" y="609599"/>
                </a:lnTo>
                <a:lnTo>
                  <a:pt x="9144000" y="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0" y="6248399"/>
            <a:ext cx="9144000" cy="609600"/>
          </a:xfrm>
          <a:custGeom>
            <a:avLst/>
            <a:gdLst/>
            <a:ahLst/>
            <a:cxnLst/>
            <a:rect l="l" t="t" r="r" b="b"/>
            <a:pathLst>
              <a:path w="9144000" h="609600">
                <a:moveTo>
                  <a:pt x="0" y="609599"/>
                </a:moveTo>
                <a:lnTo>
                  <a:pt x="9144000" y="609599"/>
                </a:lnTo>
                <a:lnTo>
                  <a:pt x="9144000" y="0"/>
                </a:lnTo>
                <a:lnTo>
                  <a:pt x="0" y="0"/>
                </a:lnTo>
                <a:lnTo>
                  <a:pt x="0" y="609599"/>
                </a:lnTo>
                <a:close/>
              </a:path>
            </a:pathLst>
          </a:custGeom>
          <a:ln w="12700">
            <a:solidFill>
              <a:srgbClr val="FFFFCC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0" name="bg 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66176" y="6463288"/>
            <a:ext cx="715518" cy="39471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r>
              <a:rPr dirty="0"/>
              <a:t>Slide</a:t>
            </a:r>
            <a:r>
              <a:rPr dirty="0" spc="-40"/>
              <a:t> </a:t>
            </a: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1219200"/>
          </a:xfrm>
          <a:custGeom>
            <a:avLst/>
            <a:gdLst/>
            <a:ahLst/>
            <a:cxnLst/>
            <a:rect l="l" t="t" r="r" b="b"/>
            <a:pathLst>
              <a:path w="9144000" h="1219200">
                <a:moveTo>
                  <a:pt x="9144000" y="0"/>
                </a:moveTo>
                <a:lnTo>
                  <a:pt x="0" y="0"/>
                </a:lnTo>
                <a:lnTo>
                  <a:pt x="0" y="1219200"/>
                </a:lnTo>
                <a:lnTo>
                  <a:pt x="9144000" y="12192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0"/>
            <a:ext cx="9144000" cy="1219200"/>
          </a:xfrm>
          <a:custGeom>
            <a:avLst/>
            <a:gdLst/>
            <a:ahLst/>
            <a:cxnLst/>
            <a:rect l="l" t="t" r="r" b="b"/>
            <a:pathLst>
              <a:path w="9144000" h="1219200">
                <a:moveTo>
                  <a:pt x="0" y="1219200"/>
                </a:moveTo>
                <a:lnTo>
                  <a:pt x="9144000" y="1219200"/>
                </a:lnTo>
                <a:lnTo>
                  <a:pt x="91440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12700">
            <a:solidFill>
              <a:srgbClr val="FFFF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0" y="6248399"/>
            <a:ext cx="9144000" cy="609600"/>
          </a:xfrm>
          <a:custGeom>
            <a:avLst/>
            <a:gdLst/>
            <a:ahLst/>
            <a:cxnLst/>
            <a:rect l="l" t="t" r="r" b="b"/>
            <a:pathLst>
              <a:path w="9144000" h="609600">
                <a:moveTo>
                  <a:pt x="9144000" y="0"/>
                </a:moveTo>
                <a:lnTo>
                  <a:pt x="0" y="0"/>
                </a:lnTo>
                <a:lnTo>
                  <a:pt x="0" y="609599"/>
                </a:lnTo>
                <a:lnTo>
                  <a:pt x="9144000" y="609599"/>
                </a:lnTo>
                <a:lnTo>
                  <a:pt x="9144000" y="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0" y="6248399"/>
            <a:ext cx="9144000" cy="609600"/>
          </a:xfrm>
          <a:custGeom>
            <a:avLst/>
            <a:gdLst/>
            <a:ahLst/>
            <a:cxnLst/>
            <a:rect l="l" t="t" r="r" b="b"/>
            <a:pathLst>
              <a:path w="9144000" h="609600">
                <a:moveTo>
                  <a:pt x="0" y="609599"/>
                </a:moveTo>
                <a:lnTo>
                  <a:pt x="9144000" y="609599"/>
                </a:lnTo>
                <a:lnTo>
                  <a:pt x="9144000" y="0"/>
                </a:lnTo>
                <a:lnTo>
                  <a:pt x="0" y="0"/>
                </a:lnTo>
                <a:lnTo>
                  <a:pt x="0" y="609599"/>
                </a:lnTo>
                <a:close/>
              </a:path>
            </a:pathLst>
          </a:custGeom>
          <a:ln w="12700">
            <a:solidFill>
              <a:srgbClr val="FFFF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4401" y="-127304"/>
            <a:ext cx="8915196" cy="13677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50240" y="1308360"/>
            <a:ext cx="8242300" cy="4699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367521" y="6522033"/>
            <a:ext cx="735965" cy="2247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r>
              <a:rPr dirty="0"/>
              <a:t>Slide</a:t>
            </a:r>
            <a:r>
              <a:rPr dirty="0" spc="-40"/>
              <a:t> </a:t>
            </a:r>
            <a:fld id="{81D60167-4931-47E6-BA6A-407CBD079E47}" type="slidenum">
              <a:rPr dirty="0" spc="-25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6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28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1.png"/><Relationship Id="rId4" Type="http://schemas.openxmlformats.org/officeDocument/2006/relationships/image" Target="../media/image3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1.png"/><Relationship Id="rId4" Type="http://schemas.openxmlformats.org/officeDocument/2006/relationships/image" Target="../media/image3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1.png"/><Relationship Id="rId4" Type="http://schemas.openxmlformats.org/officeDocument/2006/relationships/image" Target="../media/image34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22.png"/><Relationship Id="rId6" Type="http://schemas.openxmlformats.org/officeDocument/2006/relationships/image" Target="../media/image23.jpg"/><Relationship Id="rId7" Type="http://schemas.openxmlformats.org/officeDocument/2006/relationships/image" Target="../media/image37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8.png"/><Relationship Id="rId4" Type="http://schemas.openxmlformats.org/officeDocument/2006/relationships/image" Target="../media/image36.png"/><Relationship Id="rId5" Type="http://schemas.openxmlformats.org/officeDocument/2006/relationships/image" Target="../media/image22.png"/><Relationship Id="rId6" Type="http://schemas.openxmlformats.org/officeDocument/2006/relationships/image" Target="../media/image23.jpg"/><Relationship Id="rId7" Type="http://schemas.openxmlformats.org/officeDocument/2006/relationships/image" Target="../media/image39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22.png"/><Relationship Id="rId7" Type="http://schemas.openxmlformats.org/officeDocument/2006/relationships/image" Target="../media/image23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3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22.png"/><Relationship Id="rId7" Type="http://schemas.openxmlformats.org/officeDocument/2006/relationships/image" Target="../media/image23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22.png"/><Relationship Id="rId6" Type="http://schemas.openxmlformats.org/officeDocument/2006/relationships/image" Target="../media/image23.jpg"/><Relationship Id="rId7" Type="http://schemas.openxmlformats.org/officeDocument/2006/relationships/image" Target="../media/image46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3" Type="http://schemas.openxmlformats.org/officeDocument/2006/relationships/image" Target="../media/image48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9.png"/><Relationship Id="rId4" Type="http://schemas.openxmlformats.org/officeDocument/2006/relationships/image" Target="../media/image45.png"/><Relationship Id="rId5" Type="http://schemas.openxmlformats.org/officeDocument/2006/relationships/image" Target="../media/image22.png"/><Relationship Id="rId6" Type="http://schemas.openxmlformats.org/officeDocument/2006/relationships/image" Target="../media/image23.jpg"/><Relationship Id="rId7" Type="http://schemas.openxmlformats.org/officeDocument/2006/relationships/image" Target="../media/image50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22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22.png"/><Relationship Id="rId6" Type="http://schemas.openxmlformats.org/officeDocument/2006/relationships/image" Target="../media/image60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22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22.png"/><Relationship Id="rId6" Type="http://schemas.openxmlformats.org/officeDocument/2006/relationships/image" Target="../media/image23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22.png"/><Relationship Id="rId6" Type="http://schemas.openxmlformats.org/officeDocument/2006/relationships/image" Target="../media/image23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23.jpg"/><Relationship Id="rId6" Type="http://schemas.openxmlformats.org/officeDocument/2006/relationships/image" Target="../media/image22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22.png"/><Relationship Id="rId6" Type="http://schemas.openxmlformats.org/officeDocument/2006/relationships/image" Target="../media/image23.jp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5.png"/><Relationship Id="rId4" Type="http://schemas.openxmlformats.org/officeDocument/2006/relationships/image" Target="../media/image70.png"/><Relationship Id="rId5" Type="http://schemas.openxmlformats.org/officeDocument/2006/relationships/image" Target="../media/image22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6.png"/><Relationship Id="rId4" Type="http://schemas.openxmlformats.org/officeDocument/2006/relationships/image" Target="../media/image70.png"/><Relationship Id="rId5" Type="http://schemas.openxmlformats.org/officeDocument/2006/relationships/image" Target="../media/image22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7.png"/><Relationship Id="rId4" Type="http://schemas.openxmlformats.org/officeDocument/2006/relationships/image" Target="../media/image70.png"/><Relationship Id="rId5" Type="http://schemas.openxmlformats.org/officeDocument/2006/relationships/image" Target="../media/image22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8.png"/><Relationship Id="rId4" Type="http://schemas.openxmlformats.org/officeDocument/2006/relationships/image" Target="../media/image70.png"/><Relationship Id="rId5" Type="http://schemas.openxmlformats.org/officeDocument/2006/relationships/image" Target="../media/image22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.png"/><Relationship Id="rId3" Type="http://schemas.openxmlformats.org/officeDocument/2006/relationships/image" Target="../media/image80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81.png"/><Relationship Id="rId4" Type="http://schemas.openxmlformats.org/officeDocument/2006/relationships/image" Target="../media/image70.png"/><Relationship Id="rId5" Type="http://schemas.openxmlformats.org/officeDocument/2006/relationships/image" Target="../media/image22.png"/><Relationship Id="rId6" Type="http://schemas.openxmlformats.org/officeDocument/2006/relationships/image" Target="../media/image23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82.png"/><Relationship Id="rId4" Type="http://schemas.openxmlformats.org/officeDocument/2006/relationships/image" Target="../media/image70.png"/><Relationship Id="rId5" Type="http://schemas.openxmlformats.org/officeDocument/2006/relationships/image" Target="../media/image22.png"/><Relationship Id="rId6" Type="http://schemas.openxmlformats.org/officeDocument/2006/relationships/image" Target="../media/image23.jpg"/><Relationship Id="rId7" Type="http://schemas.openxmlformats.org/officeDocument/2006/relationships/hyperlink" Target="http://www.spywareguide.com/" TargetMode="External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22.png"/><Relationship Id="rId7" Type="http://schemas.openxmlformats.org/officeDocument/2006/relationships/image" Target="../media/image23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jp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22.png"/><Relationship Id="rId5" Type="http://schemas.openxmlformats.org/officeDocument/2006/relationships/image" Target="../media/image88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22.png"/><Relationship Id="rId7" Type="http://schemas.openxmlformats.org/officeDocument/2006/relationships/image" Target="../media/image23.jp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22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95.png"/><Relationship Id="rId4" Type="http://schemas.openxmlformats.org/officeDocument/2006/relationships/image" Target="../media/image22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22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22.png"/><Relationship Id="rId6" Type="http://schemas.openxmlformats.org/officeDocument/2006/relationships/image" Target="../media/image23.jp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22.png"/><Relationship Id="rId6" Type="http://schemas.openxmlformats.org/officeDocument/2006/relationships/image" Target="../media/image104.jp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5.png"/><Relationship Id="rId3" Type="http://schemas.openxmlformats.org/officeDocument/2006/relationships/image" Target="../media/image106.jp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07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08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09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1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jp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11.png"/><Relationship Id="rId4" Type="http://schemas.openxmlformats.org/officeDocument/2006/relationships/image" Target="../media/image25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12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3.png"/><Relationship Id="rId3" Type="http://schemas.openxmlformats.org/officeDocument/2006/relationships/image" Target="../media/image28.jp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14.png"/><Relationship Id="rId4" Type="http://schemas.openxmlformats.org/officeDocument/2006/relationships/image" Target="../media/image30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15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22.pn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18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jp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19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-6350"/>
            <a:ext cx="1765300" cy="6870700"/>
            <a:chOff x="-6350" y="-6350"/>
            <a:chExt cx="1765300" cy="68707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1676400" cy="6858000"/>
            </a:xfrm>
            <a:custGeom>
              <a:avLst/>
              <a:gdLst/>
              <a:ahLst/>
              <a:cxnLst/>
              <a:rect l="l" t="t" r="r" b="b"/>
              <a:pathLst>
                <a:path w="1676400" h="6858000">
                  <a:moveTo>
                    <a:pt x="0" y="6858000"/>
                  </a:moveTo>
                  <a:lnTo>
                    <a:pt x="1676400" y="6858000"/>
                  </a:lnTo>
                  <a:lnTo>
                    <a:pt x="167640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0"/>
              <a:ext cx="1752600" cy="6858000"/>
            </a:xfrm>
            <a:custGeom>
              <a:avLst/>
              <a:gdLst/>
              <a:ahLst/>
              <a:cxnLst/>
              <a:rect l="l" t="t" r="r" b="b"/>
              <a:pathLst>
                <a:path w="1752600" h="6858000">
                  <a:moveTo>
                    <a:pt x="0" y="6858000"/>
                  </a:moveTo>
                  <a:lnTo>
                    <a:pt x="1752600" y="6858000"/>
                  </a:lnTo>
                  <a:lnTo>
                    <a:pt x="175260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12700">
              <a:solidFill>
                <a:srgbClr val="FFFF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676400" y="0"/>
              <a:ext cx="76200" cy="6858000"/>
            </a:xfrm>
            <a:custGeom>
              <a:avLst/>
              <a:gdLst/>
              <a:ahLst/>
              <a:cxnLst/>
              <a:rect l="l" t="t" r="r" b="b"/>
              <a:pathLst>
                <a:path w="76200" h="6858000">
                  <a:moveTo>
                    <a:pt x="762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6200" y="68580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676400" y="0"/>
              <a:ext cx="76200" cy="6858000"/>
            </a:xfrm>
            <a:custGeom>
              <a:avLst/>
              <a:gdLst/>
              <a:ahLst/>
              <a:cxnLst/>
              <a:rect l="l" t="t" r="r" b="b"/>
              <a:pathLst>
                <a:path w="76200" h="6858000">
                  <a:moveTo>
                    <a:pt x="0" y="6858000"/>
                  </a:moveTo>
                  <a:lnTo>
                    <a:pt x="76200" y="6858000"/>
                  </a:lnTo>
                  <a:lnTo>
                    <a:pt x="7620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12700">
              <a:solidFill>
                <a:srgbClr val="FFFF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5907404" y="5036122"/>
            <a:ext cx="2928620" cy="843280"/>
          </a:xfrm>
          <a:prstGeom prst="rect">
            <a:avLst/>
          </a:prstGeom>
        </p:spPr>
        <p:txBody>
          <a:bodyPr wrap="square" lIns="0" tIns="1066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2800" b="1" i="1">
                <a:latin typeface="Arial"/>
                <a:cs typeface="Arial"/>
              </a:rPr>
              <a:t>By</a:t>
            </a:r>
            <a:r>
              <a:rPr dirty="0" sz="2800" spc="-60" b="1" i="1">
                <a:latin typeface="Arial"/>
                <a:cs typeface="Arial"/>
              </a:rPr>
              <a:t> </a:t>
            </a:r>
            <a:r>
              <a:rPr dirty="0" sz="2800" b="1" i="1">
                <a:latin typeface="Arial"/>
                <a:cs typeface="Arial"/>
              </a:rPr>
              <a:t>Vinod</a:t>
            </a:r>
            <a:r>
              <a:rPr dirty="0" sz="2800" spc="-60" b="1" i="1">
                <a:latin typeface="Arial"/>
                <a:cs typeface="Arial"/>
              </a:rPr>
              <a:t> </a:t>
            </a:r>
            <a:r>
              <a:rPr dirty="0" sz="2800" spc="-10" b="1" i="1">
                <a:latin typeface="Arial"/>
                <a:cs typeface="Arial"/>
              </a:rPr>
              <a:t>Sencha</a:t>
            </a:r>
            <a:endParaRPr sz="2800">
              <a:latin typeface="Arial"/>
              <a:cs typeface="Arial"/>
            </a:endParaRPr>
          </a:p>
          <a:p>
            <a:pPr marL="250190">
              <a:lnSpc>
                <a:spcPct val="100000"/>
              </a:lnSpc>
              <a:spcBef>
                <a:spcPts val="420"/>
              </a:spcBef>
            </a:pPr>
            <a:r>
              <a:rPr dirty="0" sz="1600" b="1" i="1">
                <a:latin typeface="Arial"/>
                <a:cs typeface="Arial"/>
              </a:rPr>
              <a:t>Core</a:t>
            </a:r>
            <a:r>
              <a:rPr dirty="0" sz="1600" spc="-40" b="1" i="1">
                <a:latin typeface="Arial"/>
                <a:cs typeface="Arial"/>
              </a:rPr>
              <a:t> </a:t>
            </a:r>
            <a:r>
              <a:rPr dirty="0" sz="1600" b="1" i="1">
                <a:latin typeface="Arial"/>
                <a:cs typeface="Arial"/>
              </a:rPr>
              <a:t>Faculty(IS),</a:t>
            </a:r>
            <a:r>
              <a:rPr dirty="0" sz="1600" spc="-5" b="1" i="1">
                <a:latin typeface="Arial"/>
                <a:cs typeface="Arial"/>
              </a:rPr>
              <a:t> </a:t>
            </a:r>
            <a:r>
              <a:rPr dirty="0" sz="1600" b="1" i="1">
                <a:latin typeface="Arial"/>
                <a:cs typeface="Arial"/>
              </a:rPr>
              <a:t>RTI</a:t>
            </a:r>
            <a:r>
              <a:rPr dirty="0" sz="1600" spc="-40" b="1" i="1">
                <a:latin typeface="Arial"/>
                <a:cs typeface="Arial"/>
              </a:rPr>
              <a:t> </a:t>
            </a:r>
            <a:r>
              <a:rPr dirty="0" sz="1600" spc="-10" b="1" i="1">
                <a:latin typeface="Arial"/>
                <a:cs typeface="Arial"/>
              </a:rPr>
              <a:t>Jaipur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2523613" y="1513139"/>
            <a:ext cx="5567045" cy="1589405"/>
            <a:chOff x="2523613" y="1513139"/>
            <a:chExt cx="5567045" cy="1589405"/>
          </a:xfrm>
        </p:grpSpPr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23613" y="1513139"/>
              <a:ext cx="5566731" cy="562007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10228" y="1872996"/>
              <a:ext cx="2407157" cy="1229105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486025" y="1350645"/>
            <a:ext cx="5619115" cy="136715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969770" marR="5080" indent="-1957705">
              <a:lnSpc>
                <a:spcPct val="100000"/>
              </a:lnSpc>
              <a:spcBef>
                <a:spcPts val="105"/>
              </a:spcBef>
            </a:pPr>
            <a:r>
              <a:rPr dirty="0" b="0">
                <a:solidFill>
                  <a:srgbClr val="000000"/>
                </a:solidFill>
                <a:latin typeface="Arial"/>
                <a:cs typeface="Arial"/>
              </a:rPr>
              <a:t>Security</a:t>
            </a:r>
            <a:r>
              <a:rPr dirty="0" spc="-5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b="0">
                <a:solidFill>
                  <a:srgbClr val="000000"/>
                </a:solidFill>
                <a:latin typeface="Arial"/>
                <a:cs typeface="Arial"/>
              </a:rPr>
              <a:t>of</a:t>
            </a:r>
            <a:r>
              <a:rPr dirty="0" spc="-3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pc="-10" b="0">
                <a:solidFill>
                  <a:srgbClr val="000000"/>
                </a:solidFill>
                <a:latin typeface="Arial"/>
                <a:cs typeface="Arial"/>
              </a:rPr>
              <a:t>Information Assets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6242049"/>
            <a:ext cx="9156700" cy="622300"/>
            <a:chOff x="-6350" y="6242049"/>
            <a:chExt cx="9156700" cy="622300"/>
          </a:xfrm>
        </p:grpSpPr>
        <p:sp>
          <p:nvSpPr>
            <p:cNvPr id="3" name="object 3" descr=""/>
            <p:cNvSpPr/>
            <p:nvPr/>
          </p:nvSpPr>
          <p:spPr>
            <a:xfrm>
              <a:off x="0" y="6248399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599"/>
                  </a:lnTo>
                  <a:lnTo>
                    <a:pt x="9144000" y="609599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6248399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0" y="609599"/>
                  </a:moveTo>
                  <a:lnTo>
                    <a:pt x="9144000" y="60959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609599"/>
                  </a:lnTo>
                  <a:close/>
                </a:path>
              </a:pathLst>
            </a:custGeom>
            <a:ln w="12700">
              <a:solidFill>
                <a:srgbClr val="FFFFC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6176" y="6463287"/>
              <a:ext cx="715518" cy="39471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0140" y="6463287"/>
              <a:ext cx="403859" cy="394712"/>
            </a:xfrm>
            <a:prstGeom prst="rect">
              <a:avLst/>
            </a:prstGeom>
          </p:spPr>
        </p:pic>
      </p:grp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-6350" y="-6350"/>
            <a:ext cx="9156700" cy="6102350"/>
          </a:xfrm>
          <a:prstGeom prst="rect">
            <a:avLst/>
          </a:prstGeom>
        </p:spPr>
      </p:pic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Slide</a:t>
            </a:r>
            <a:r>
              <a:rPr dirty="0" spc="-40"/>
              <a:t> </a:t>
            </a: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6242049"/>
            <a:ext cx="9156700" cy="622300"/>
            <a:chOff x="-6350" y="6242049"/>
            <a:chExt cx="9156700" cy="6223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75319" y="6463287"/>
              <a:ext cx="715518" cy="39471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9283" y="6463287"/>
              <a:ext cx="394716" cy="394712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1724" y="59435"/>
            <a:ext cx="5976366" cy="122910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48538" rIns="0" bIns="0" rtlCol="0" vert="horz">
            <a:spAutoFit/>
          </a:bodyPr>
          <a:lstStyle/>
          <a:p>
            <a:pPr marL="1832610">
              <a:lnSpc>
                <a:spcPct val="100000"/>
              </a:lnSpc>
              <a:spcBef>
                <a:spcPts val="100"/>
              </a:spcBef>
            </a:pPr>
            <a:r>
              <a:rPr dirty="0"/>
              <a:t>Attack</a:t>
            </a:r>
            <a:r>
              <a:rPr dirty="0" spc="-25"/>
              <a:t> </a:t>
            </a:r>
            <a:r>
              <a:rPr dirty="0" spc="-10"/>
              <a:t>Descriptions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1756" y="1423416"/>
            <a:ext cx="192633" cy="248412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878839" y="1319529"/>
            <a:ext cx="7655559" cy="30981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latin typeface="Arial"/>
                <a:cs typeface="Arial"/>
              </a:rPr>
              <a:t>Spoofing</a:t>
            </a:r>
            <a:r>
              <a:rPr dirty="0" sz="2800" spc="-50" b="1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-</a:t>
            </a:r>
            <a:r>
              <a:rPr dirty="0" sz="2800" spc="-6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technique</a:t>
            </a:r>
            <a:r>
              <a:rPr dirty="0" sz="2800" spc="-6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used</a:t>
            </a:r>
            <a:r>
              <a:rPr dirty="0" sz="2800" spc="-6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to</a:t>
            </a:r>
            <a:r>
              <a:rPr dirty="0" sz="2800" spc="-7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gain</a:t>
            </a:r>
            <a:r>
              <a:rPr dirty="0" sz="2800" spc="-65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unauthorized </a:t>
            </a:r>
            <a:r>
              <a:rPr dirty="0" sz="2800">
                <a:latin typeface="Arial"/>
                <a:cs typeface="Arial"/>
              </a:rPr>
              <a:t>access</a:t>
            </a:r>
            <a:r>
              <a:rPr dirty="0" sz="2800" spc="-7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whereby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the</a:t>
            </a:r>
            <a:r>
              <a:rPr dirty="0" sz="2800" spc="-8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intruder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sends</a:t>
            </a:r>
            <a:r>
              <a:rPr dirty="0" sz="2800" spc="-8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messages</a:t>
            </a:r>
            <a:r>
              <a:rPr dirty="0" sz="2800" spc="-75">
                <a:latin typeface="Arial"/>
                <a:cs typeface="Arial"/>
              </a:rPr>
              <a:t> </a:t>
            </a:r>
            <a:r>
              <a:rPr dirty="0" sz="2800" spc="-25">
                <a:latin typeface="Arial"/>
                <a:cs typeface="Arial"/>
              </a:rPr>
              <a:t>to </a:t>
            </a:r>
            <a:r>
              <a:rPr dirty="0" sz="2800">
                <a:latin typeface="Arial"/>
                <a:cs typeface="Arial"/>
              </a:rPr>
              <a:t>a</a:t>
            </a:r>
            <a:r>
              <a:rPr dirty="0" sz="2800" spc="-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computer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with</a:t>
            </a:r>
            <a:r>
              <a:rPr dirty="0" sz="2800" spc="-3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an</a:t>
            </a:r>
            <a:r>
              <a:rPr dirty="0" sz="2800" spc="-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IP</a:t>
            </a:r>
            <a:r>
              <a:rPr dirty="0" sz="2800" spc="-6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address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indicating</a:t>
            </a:r>
            <a:r>
              <a:rPr dirty="0" sz="2800" spc="-40">
                <a:latin typeface="Arial"/>
                <a:cs typeface="Arial"/>
              </a:rPr>
              <a:t> </a:t>
            </a:r>
            <a:r>
              <a:rPr dirty="0" sz="2800" spc="-20">
                <a:latin typeface="Arial"/>
                <a:cs typeface="Arial"/>
              </a:rPr>
              <a:t>that</a:t>
            </a:r>
            <a:r>
              <a:rPr dirty="0" sz="2800" spc="70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the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message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is</a:t>
            </a:r>
            <a:r>
              <a:rPr dirty="0" sz="2800" spc="-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coming</a:t>
            </a:r>
            <a:r>
              <a:rPr dirty="0" sz="2800" spc="-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from</a:t>
            </a:r>
            <a:r>
              <a:rPr dirty="0" sz="2800" spc="-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trusted</a:t>
            </a:r>
            <a:r>
              <a:rPr dirty="0" sz="2800" spc="-60">
                <a:latin typeface="Arial"/>
                <a:cs typeface="Arial"/>
              </a:rPr>
              <a:t> </a:t>
            </a:r>
            <a:r>
              <a:rPr dirty="0" sz="2800" spc="-20">
                <a:latin typeface="Arial"/>
                <a:cs typeface="Arial"/>
              </a:rPr>
              <a:t>host</a:t>
            </a:r>
            <a:endParaRPr sz="2800">
              <a:latin typeface="Arial"/>
              <a:cs typeface="Arial"/>
            </a:endParaRPr>
          </a:p>
          <a:p>
            <a:pPr marL="12700" marR="255270">
              <a:lnSpc>
                <a:spcPct val="100000"/>
              </a:lnSpc>
              <a:spcBef>
                <a:spcPts val="675"/>
              </a:spcBef>
            </a:pPr>
            <a:r>
              <a:rPr dirty="0" sz="2800" spc="-25" b="1">
                <a:latin typeface="Arial"/>
                <a:cs typeface="Arial"/>
              </a:rPr>
              <a:t>Man-</a:t>
            </a:r>
            <a:r>
              <a:rPr dirty="0" sz="2800" spc="-20" b="1">
                <a:latin typeface="Arial"/>
                <a:cs typeface="Arial"/>
              </a:rPr>
              <a:t>in-</a:t>
            </a:r>
            <a:r>
              <a:rPr dirty="0" sz="2800" spc="-25" b="1">
                <a:latin typeface="Arial"/>
                <a:cs typeface="Arial"/>
              </a:rPr>
              <a:t>the-</a:t>
            </a:r>
            <a:r>
              <a:rPr dirty="0" sz="2800" b="1">
                <a:latin typeface="Arial"/>
                <a:cs typeface="Arial"/>
              </a:rPr>
              <a:t>Middle</a:t>
            </a:r>
            <a:r>
              <a:rPr dirty="0" sz="2800" spc="10" b="1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-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an</a:t>
            </a:r>
            <a:r>
              <a:rPr dirty="0" sz="2800" spc="-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attacker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sniffs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packets </a:t>
            </a:r>
            <a:r>
              <a:rPr dirty="0" sz="2800">
                <a:latin typeface="Arial"/>
                <a:cs typeface="Arial"/>
              </a:rPr>
              <a:t>from</a:t>
            </a:r>
            <a:r>
              <a:rPr dirty="0" sz="2800" spc="-6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the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network,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modifies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them,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and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inserts </a:t>
            </a:r>
            <a:r>
              <a:rPr dirty="0" sz="2800">
                <a:latin typeface="Arial"/>
                <a:cs typeface="Arial"/>
              </a:rPr>
              <a:t>them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back</a:t>
            </a:r>
            <a:r>
              <a:rPr dirty="0" sz="2800" spc="-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into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the</a:t>
            </a:r>
            <a:r>
              <a:rPr dirty="0" sz="2800" spc="-30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network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1756" y="3215639"/>
            <a:ext cx="192633" cy="248412"/>
          </a:xfrm>
          <a:prstGeom prst="rect">
            <a:avLst/>
          </a:prstGeom>
        </p:spPr>
      </p:pic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Slide</a:t>
            </a:r>
            <a:r>
              <a:rPr dirty="0" spc="-40"/>
              <a:t> </a:t>
            </a: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0"/>
            <a:ext cx="9156700" cy="6864350"/>
            <a:chOff x="-6350" y="0"/>
            <a:chExt cx="9156700" cy="686435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40140" y="6463288"/>
              <a:ext cx="403859" cy="39471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3999" cy="6229350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Slide</a:t>
            </a:r>
            <a:r>
              <a:rPr dirty="0" spc="-40"/>
              <a:t> </a:t>
            </a: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6242049"/>
            <a:ext cx="9156700" cy="622300"/>
            <a:chOff x="-6350" y="6242049"/>
            <a:chExt cx="9156700" cy="622300"/>
          </a:xfrm>
        </p:grpSpPr>
        <p:sp>
          <p:nvSpPr>
            <p:cNvPr id="3" name="object 3" descr=""/>
            <p:cNvSpPr/>
            <p:nvPr/>
          </p:nvSpPr>
          <p:spPr>
            <a:xfrm>
              <a:off x="0" y="6248399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599"/>
                  </a:lnTo>
                  <a:lnTo>
                    <a:pt x="9144000" y="609599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6248399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0" y="609599"/>
                  </a:moveTo>
                  <a:lnTo>
                    <a:pt x="9144000" y="60959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609599"/>
                  </a:lnTo>
                  <a:close/>
                </a:path>
              </a:pathLst>
            </a:custGeom>
            <a:ln w="12700">
              <a:solidFill>
                <a:srgbClr val="FFFFC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6176" y="6463287"/>
              <a:ext cx="715518" cy="39471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0140" y="6463287"/>
              <a:ext cx="403859" cy="394712"/>
            </a:xfrm>
            <a:prstGeom prst="rect">
              <a:avLst/>
            </a:prstGeom>
          </p:spPr>
        </p:pic>
      </p:grp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-6350" y="-6350"/>
            <a:ext cx="9156700" cy="6178550"/>
          </a:xfrm>
          <a:prstGeom prst="rect">
            <a:avLst/>
          </a:prstGeom>
        </p:spPr>
      </p:pic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Slide</a:t>
            </a:r>
            <a:r>
              <a:rPr dirty="0" spc="-40"/>
              <a:t> </a:t>
            </a: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7236" y="59435"/>
            <a:ext cx="6165342" cy="122910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48538" rIns="0" bIns="0" rtlCol="0" vert="horz">
            <a:spAutoFit/>
          </a:bodyPr>
          <a:lstStyle/>
          <a:p>
            <a:pPr marL="1737995">
              <a:lnSpc>
                <a:spcPct val="100000"/>
              </a:lnSpc>
              <a:spcBef>
                <a:spcPts val="100"/>
              </a:spcBef>
            </a:pPr>
            <a:r>
              <a:rPr dirty="0"/>
              <a:t>Protective</a:t>
            </a:r>
            <a:r>
              <a:rPr dirty="0" spc="-45"/>
              <a:t> </a:t>
            </a:r>
            <a:r>
              <a:rPr dirty="0" spc="-10"/>
              <a:t>Measures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8266176" y="6463288"/>
            <a:ext cx="878205" cy="394970"/>
            <a:chOff x="8266176" y="6463288"/>
            <a:chExt cx="878205" cy="39497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6176" y="6463288"/>
              <a:ext cx="715518" cy="39471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40140" y="6463288"/>
              <a:ext cx="403859" cy="394712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459740" y="1470405"/>
            <a:ext cx="8492490" cy="4781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69265" algn="l"/>
              </a:tabLst>
            </a:pPr>
            <a:r>
              <a:rPr dirty="0" sz="2400" spc="-10" b="1">
                <a:latin typeface="Times New Roman"/>
                <a:cs typeface="Times New Roman"/>
              </a:rPr>
              <a:t>Bolster</a:t>
            </a:r>
            <a:r>
              <a:rPr dirty="0" sz="2400" spc="-17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Access</a:t>
            </a:r>
            <a:r>
              <a:rPr dirty="0" sz="2400" spc="20" b="1">
                <a:latin typeface="Times New Roman"/>
                <a:cs typeface="Times New Roman"/>
              </a:rPr>
              <a:t> </a:t>
            </a:r>
            <a:r>
              <a:rPr dirty="0" sz="2400" spc="-10" b="1">
                <a:latin typeface="Times New Roman"/>
                <a:cs typeface="Times New Roman"/>
              </a:rPr>
              <a:t>Control</a:t>
            </a:r>
            <a:endParaRPr sz="2400">
              <a:latin typeface="Times New Roman"/>
              <a:cs typeface="Times New Roman"/>
            </a:endParaRPr>
          </a:p>
          <a:p>
            <a:pPr lvl="1" marL="927100" marR="49530" indent="-457834">
              <a:lnSpc>
                <a:spcPct val="100000"/>
              </a:lnSpc>
              <a:buFont typeface="Wingdings"/>
              <a:buChar char=""/>
              <a:tabLst>
                <a:tab pos="927100" algn="l"/>
              </a:tabLst>
            </a:pPr>
            <a:r>
              <a:rPr dirty="0" sz="2400">
                <a:latin typeface="Times New Roman"/>
                <a:cs typeface="Times New Roman"/>
              </a:rPr>
              <a:t>by</a:t>
            </a:r>
            <a:r>
              <a:rPr dirty="0" sz="2400" spc="-1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using</a:t>
            </a:r>
            <a:r>
              <a:rPr dirty="0" sz="2400" spc="-2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a</a:t>
            </a:r>
            <a:r>
              <a:rPr dirty="0" sz="2400" spc="-1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strong</a:t>
            </a:r>
            <a:r>
              <a:rPr dirty="0" sz="2400" spc="-3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password</a:t>
            </a:r>
            <a:r>
              <a:rPr dirty="0" sz="2400" spc="-1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system.</a:t>
            </a:r>
            <a:r>
              <a:rPr dirty="0" sz="2400" spc="-95">
                <a:latin typeface="Times New Roman"/>
                <a:cs typeface="Times New Roman"/>
              </a:rPr>
              <a:t> </a:t>
            </a:r>
            <a:r>
              <a:rPr dirty="0" sz="2400" spc="-65">
                <a:latin typeface="Times New Roman"/>
                <a:cs typeface="Times New Roman"/>
              </a:rPr>
              <a:t>You</a:t>
            </a:r>
            <a:r>
              <a:rPr dirty="0" sz="2400" spc="-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should</a:t>
            </a:r>
            <a:r>
              <a:rPr dirty="0" sz="2400" spc="-2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have</a:t>
            </a:r>
            <a:r>
              <a:rPr dirty="0" sz="2400" spc="-2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a</a:t>
            </a:r>
            <a:r>
              <a:rPr dirty="0" sz="2400" spc="-1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mix</a:t>
            </a:r>
            <a:r>
              <a:rPr dirty="0" sz="2400" spc="-10">
                <a:latin typeface="Times New Roman"/>
                <a:cs typeface="Times New Roman"/>
              </a:rPr>
              <a:t> </a:t>
            </a:r>
            <a:r>
              <a:rPr dirty="0" sz="2400" spc="-25">
                <a:latin typeface="Times New Roman"/>
                <a:cs typeface="Times New Roman"/>
              </a:rPr>
              <a:t>of </a:t>
            </a:r>
            <a:r>
              <a:rPr dirty="0" sz="2400">
                <a:latin typeface="Times New Roman"/>
                <a:cs typeface="Times New Roman"/>
              </a:rPr>
              <a:t>uppercase</a:t>
            </a:r>
            <a:r>
              <a:rPr dirty="0" sz="2400" spc="-3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and</a:t>
            </a:r>
            <a:r>
              <a:rPr dirty="0" sz="2400" spc="-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lower</a:t>
            </a:r>
            <a:r>
              <a:rPr dirty="0" sz="2400" spc="-1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case</a:t>
            </a:r>
            <a:r>
              <a:rPr dirty="0" sz="2400" spc="-3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letters,</a:t>
            </a:r>
            <a:r>
              <a:rPr dirty="0" sz="2400" spc="-4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numbers,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and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special characters.</a:t>
            </a:r>
            <a:endParaRPr sz="2400">
              <a:latin typeface="Times New Roman"/>
              <a:cs typeface="Times New Roman"/>
            </a:endParaRPr>
          </a:p>
          <a:p>
            <a:pPr lvl="1" marL="927100" indent="-457200">
              <a:lnSpc>
                <a:spcPct val="100000"/>
              </a:lnSpc>
              <a:buFont typeface="Wingdings"/>
              <a:buChar char=""/>
              <a:tabLst>
                <a:tab pos="927100" algn="l"/>
              </a:tabLst>
            </a:pPr>
            <a:r>
              <a:rPr dirty="0" sz="2400">
                <a:latin typeface="Times New Roman"/>
                <a:cs typeface="Times New Roman"/>
              </a:rPr>
              <a:t>Also,</a:t>
            </a:r>
            <a:r>
              <a:rPr dirty="0" sz="2400" spc="-2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always</a:t>
            </a:r>
            <a:r>
              <a:rPr dirty="0" sz="2400" spc="-4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reset</a:t>
            </a:r>
            <a:r>
              <a:rPr dirty="0" sz="2400" spc="-3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all</a:t>
            </a:r>
            <a:r>
              <a:rPr dirty="0" sz="2400" spc="-3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default</a:t>
            </a:r>
            <a:r>
              <a:rPr dirty="0" sz="2400" spc="-25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passwords.</a:t>
            </a:r>
            <a:endParaRPr sz="2400">
              <a:latin typeface="Times New Roman"/>
              <a:cs typeface="Times New Roman"/>
            </a:endParaRPr>
          </a:p>
          <a:p>
            <a:pPr lvl="1" marL="927100" indent="-457200">
              <a:lnSpc>
                <a:spcPct val="100000"/>
              </a:lnSpc>
              <a:buFont typeface="Wingdings"/>
              <a:buChar char=""/>
              <a:tabLst>
                <a:tab pos="927100" algn="l"/>
              </a:tabLst>
            </a:pPr>
            <a:r>
              <a:rPr dirty="0" sz="2400" spc="-10">
                <a:latin typeface="Times New Roman"/>
                <a:cs typeface="Times New Roman"/>
              </a:rPr>
              <a:t>Finally,</a:t>
            </a:r>
            <a:r>
              <a:rPr dirty="0" sz="2400" spc="-5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create</a:t>
            </a:r>
            <a:r>
              <a:rPr dirty="0" sz="2400" spc="-3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a</a:t>
            </a:r>
            <a:r>
              <a:rPr dirty="0" sz="2400" spc="-2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strong</a:t>
            </a:r>
            <a:r>
              <a:rPr dirty="0" sz="2400" spc="-3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access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control</a:t>
            </a:r>
            <a:r>
              <a:rPr dirty="0" sz="2400" spc="-40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policy.</a:t>
            </a:r>
            <a:endParaRPr sz="2400">
              <a:latin typeface="Times New Roman"/>
              <a:cs typeface="Times New Roman"/>
            </a:endParaRPr>
          </a:p>
          <a:p>
            <a:pPr marL="393065" indent="-38036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93065" algn="l"/>
              </a:tabLst>
            </a:pPr>
            <a:r>
              <a:rPr dirty="0" sz="2400" spc="-10" b="1">
                <a:latin typeface="Times New Roman"/>
                <a:cs typeface="Times New Roman"/>
              </a:rPr>
              <a:t>Keep</a:t>
            </a:r>
            <a:r>
              <a:rPr dirty="0" sz="2400" spc="-14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All</a:t>
            </a:r>
            <a:r>
              <a:rPr dirty="0" sz="2400" spc="-7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Software</a:t>
            </a:r>
            <a:r>
              <a:rPr dirty="0" sz="2400" spc="-25" b="1">
                <a:latin typeface="Times New Roman"/>
                <a:cs typeface="Times New Roman"/>
              </a:rPr>
              <a:t> </a:t>
            </a:r>
            <a:r>
              <a:rPr dirty="0" sz="2400" spc="-10" b="1">
                <a:latin typeface="Times New Roman"/>
                <a:cs typeface="Times New Roman"/>
              </a:rPr>
              <a:t>Updated</a:t>
            </a:r>
            <a:endParaRPr sz="2400">
              <a:latin typeface="Times New Roman"/>
              <a:cs typeface="Times New Roman"/>
            </a:endParaRPr>
          </a:p>
          <a:p>
            <a:pPr lvl="1" marL="927100" marR="649605" indent="-457834">
              <a:lnSpc>
                <a:spcPct val="100000"/>
              </a:lnSpc>
              <a:buFont typeface="Wingdings"/>
              <a:buChar char=""/>
              <a:tabLst>
                <a:tab pos="927100" algn="l"/>
              </a:tabLst>
            </a:pPr>
            <a:r>
              <a:rPr dirty="0" sz="2400">
                <a:latin typeface="Times New Roman"/>
                <a:cs typeface="Times New Roman"/>
              </a:rPr>
              <a:t>From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anti-virus</a:t>
            </a:r>
            <a:r>
              <a:rPr dirty="0" sz="2400" spc="-4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software to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computer</a:t>
            </a:r>
            <a:r>
              <a:rPr dirty="0" sz="2400" spc="-1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operating</a:t>
            </a:r>
            <a:r>
              <a:rPr dirty="0" sz="2400" spc="-40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systems, </a:t>
            </a:r>
            <a:r>
              <a:rPr dirty="0" sz="2400">
                <a:latin typeface="Times New Roman"/>
                <a:cs typeface="Times New Roman"/>
              </a:rPr>
              <a:t>ensure</a:t>
            </a:r>
            <a:r>
              <a:rPr dirty="0" sz="2400" spc="-5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your</a:t>
            </a:r>
            <a:r>
              <a:rPr dirty="0" sz="2400" spc="-4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software</a:t>
            </a:r>
            <a:r>
              <a:rPr dirty="0" sz="2400" spc="-4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is</a:t>
            </a:r>
            <a:r>
              <a:rPr dirty="0" sz="2400" spc="-35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updated.</a:t>
            </a:r>
            <a:endParaRPr sz="2400">
              <a:latin typeface="Times New Roman"/>
              <a:cs typeface="Times New Roman"/>
            </a:endParaRPr>
          </a:p>
          <a:p>
            <a:pPr lvl="1" marL="927100" marR="756285" indent="-457834">
              <a:lnSpc>
                <a:spcPct val="100000"/>
              </a:lnSpc>
              <a:buFont typeface="Wingdings"/>
              <a:buChar char=""/>
              <a:tabLst>
                <a:tab pos="927100" algn="l"/>
              </a:tabLst>
            </a:pPr>
            <a:r>
              <a:rPr dirty="0" sz="2400">
                <a:latin typeface="Times New Roman"/>
                <a:cs typeface="Times New Roman"/>
              </a:rPr>
              <a:t>When</a:t>
            </a:r>
            <a:r>
              <a:rPr dirty="0" sz="2400" spc="-1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a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new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version</a:t>
            </a:r>
            <a:r>
              <a:rPr dirty="0" sz="2400" spc="-3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of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software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is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released,</a:t>
            </a:r>
            <a:r>
              <a:rPr dirty="0" sz="2400" spc="-5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the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version </a:t>
            </a:r>
            <a:r>
              <a:rPr dirty="0" sz="2400">
                <a:latin typeface="Times New Roman"/>
                <a:cs typeface="Times New Roman"/>
              </a:rPr>
              <a:t>usually</a:t>
            </a:r>
            <a:r>
              <a:rPr dirty="0" sz="2400" spc="-3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includes</a:t>
            </a:r>
            <a:r>
              <a:rPr dirty="0" sz="2400" spc="-3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fixes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for</a:t>
            </a:r>
            <a:r>
              <a:rPr dirty="0" sz="2400" spc="-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security</a:t>
            </a:r>
            <a:r>
              <a:rPr dirty="0" sz="2400" spc="-50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vulnerabilities.</a:t>
            </a:r>
            <a:endParaRPr sz="2400">
              <a:latin typeface="Times New Roman"/>
              <a:cs typeface="Times New Roman"/>
            </a:endParaRPr>
          </a:p>
          <a:p>
            <a:pPr lvl="1" marL="927100" marR="5080" indent="-457834">
              <a:lnSpc>
                <a:spcPct val="100000"/>
              </a:lnSpc>
              <a:buFont typeface="Wingdings"/>
              <a:buChar char=""/>
              <a:tabLst>
                <a:tab pos="927100" algn="l"/>
              </a:tabLst>
            </a:pPr>
            <a:r>
              <a:rPr dirty="0" sz="2400">
                <a:latin typeface="Times New Roman"/>
                <a:cs typeface="Times New Roman"/>
              </a:rPr>
              <a:t>Manual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software updates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can</a:t>
            </a:r>
            <a:r>
              <a:rPr dirty="0" sz="2400" spc="-1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be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time-</a:t>
            </a:r>
            <a:r>
              <a:rPr dirty="0" sz="2400">
                <a:latin typeface="Times New Roman"/>
                <a:cs typeface="Times New Roman"/>
              </a:rPr>
              <a:t>consuming.</a:t>
            </a:r>
            <a:r>
              <a:rPr dirty="0" sz="2400" spc="-10">
                <a:latin typeface="Times New Roman"/>
                <a:cs typeface="Times New Roman"/>
              </a:rPr>
              <a:t> </a:t>
            </a:r>
            <a:r>
              <a:rPr dirty="0" sz="2400" spc="-25">
                <a:latin typeface="Times New Roman"/>
                <a:cs typeface="Times New Roman"/>
              </a:rPr>
              <a:t>Use </a:t>
            </a:r>
            <a:r>
              <a:rPr dirty="0" sz="2400">
                <a:latin typeface="Times New Roman"/>
                <a:cs typeface="Times New Roman"/>
              </a:rPr>
              <a:t>automatic</a:t>
            </a:r>
            <a:r>
              <a:rPr dirty="0" sz="2400" spc="-6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software</a:t>
            </a:r>
            <a:r>
              <a:rPr dirty="0" sz="2400" spc="-2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updates</a:t>
            </a:r>
            <a:r>
              <a:rPr dirty="0" sz="2400" spc="-4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for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as</a:t>
            </a:r>
            <a:r>
              <a:rPr dirty="0" sz="2400" spc="-3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many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programs</a:t>
            </a:r>
            <a:r>
              <a:rPr dirty="0" sz="2400" spc="-2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as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possible.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Slide</a:t>
            </a:r>
            <a:r>
              <a:rPr dirty="0" spc="-40"/>
              <a:t> </a:t>
            </a: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7236" y="59435"/>
            <a:ext cx="6165342" cy="122910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48538" rIns="0" bIns="0" rtlCol="0" vert="horz">
            <a:spAutoFit/>
          </a:bodyPr>
          <a:lstStyle/>
          <a:p>
            <a:pPr marL="1737995">
              <a:lnSpc>
                <a:spcPct val="100000"/>
              </a:lnSpc>
              <a:spcBef>
                <a:spcPts val="100"/>
              </a:spcBef>
            </a:pPr>
            <a:r>
              <a:rPr dirty="0"/>
              <a:t>Protective</a:t>
            </a:r>
            <a:r>
              <a:rPr dirty="0" spc="-45"/>
              <a:t> </a:t>
            </a:r>
            <a:r>
              <a:rPr dirty="0" spc="-10"/>
              <a:t>Measures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8266176" y="6463288"/>
            <a:ext cx="878205" cy="394970"/>
            <a:chOff x="8266176" y="6463288"/>
            <a:chExt cx="878205" cy="39497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6176" y="6463288"/>
              <a:ext cx="715518" cy="39471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40140" y="6463288"/>
              <a:ext cx="403859" cy="394712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459740" y="1470405"/>
            <a:ext cx="8324850" cy="4415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7500" indent="-304800">
              <a:lnSpc>
                <a:spcPct val="100000"/>
              </a:lnSpc>
              <a:spcBef>
                <a:spcPts val="100"/>
              </a:spcBef>
              <a:buAutoNum type="arabicPeriod" startAt="3"/>
              <a:tabLst>
                <a:tab pos="317500" algn="l"/>
              </a:tabLst>
            </a:pPr>
            <a:r>
              <a:rPr dirty="0" sz="2400" b="1">
                <a:latin typeface="Times New Roman"/>
                <a:cs typeface="Times New Roman"/>
              </a:rPr>
              <a:t>Standardize</a:t>
            </a:r>
            <a:r>
              <a:rPr dirty="0" sz="2400" spc="-125" b="1">
                <a:latin typeface="Times New Roman"/>
                <a:cs typeface="Times New Roman"/>
              </a:rPr>
              <a:t> </a:t>
            </a:r>
            <a:r>
              <a:rPr dirty="0" sz="2400" spc="-10" b="1">
                <a:latin typeface="Times New Roman"/>
                <a:cs typeface="Times New Roman"/>
              </a:rPr>
              <a:t>Software</a:t>
            </a:r>
            <a:endParaRPr sz="2400">
              <a:latin typeface="Times New Roman"/>
              <a:cs typeface="Times New Roman"/>
            </a:endParaRPr>
          </a:p>
          <a:p>
            <a:pPr lvl="1" marL="927100" indent="-457200">
              <a:lnSpc>
                <a:spcPct val="100000"/>
              </a:lnSpc>
              <a:buFont typeface="Wingdings"/>
              <a:buChar char=""/>
              <a:tabLst>
                <a:tab pos="927100" algn="l"/>
              </a:tabLst>
            </a:pPr>
            <a:r>
              <a:rPr dirty="0" sz="2400">
                <a:latin typeface="Times New Roman"/>
                <a:cs typeface="Times New Roman"/>
              </a:rPr>
              <a:t>Keep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your</a:t>
            </a:r>
            <a:r>
              <a:rPr dirty="0" sz="2400" spc="-1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systems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protecting</a:t>
            </a:r>
            <a:r>
              <a:rPr dirty="0" sz="2400" spc="-5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by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standardizing</a:t>
            </a:r>
            <a:r>
              <a:rPr dirty="0" sz="2400" spc="-5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software</a:t>
            </a:r>
            <a:r>
              <a:rPr dirty="0" sz="2400" spc="-10">
                <a:latin typeface="Times New Roman"/>
                <a:cs typeface="Times New Roman"/>
              </a:rPr>
              <a:t> </a:t>
            </a:r>
            <a:r>
              <a:rPr dirty="0" sz="2400" spc="-20">
                <a:latin typeface="Times New Roman"/>
                <a:cs typeface="Times New Roman"/>
              </a:rPr>
              <a:t>like</a:t>
            </a:r>
            <a:endParaRPr sz="24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</a:pPr>
            <a:r>
              <a:rPr dirty="0" sz="2400">
                <a:latin typeface="Times New Roman"/>
                <a:cs typeface="Times New Roman"/>
              </a:rPr>
              <a:t>Operating</a:t>
            </a:r>
            <a:r>
              <a:rPr dirty="0" sz="2400" spc="-6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system,</a:t>
            </a:r>
            <a:r>
              <a:rPr dirty="0" sz="2400" spc="-50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Browser,</a:t>
            </a:r>
            <a:r>
              <a:rPr dirty="0" sz="2400" spc="-4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Media</a:t>
            </a:r>
            <a:r>
              <a:rPr dirty="0" sz="2400" spc="-5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player,</a:t>
            </a:r>
            <a:r>
              <a:rPr dirty="0" sz="2400" spc="-6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Plug-</a:t>
            </a:r>
            <a:r>
              <a:rPr dirty="0" sz="2400" spc="-25">
                <a:latin typeface="Times New Roman"/>
                <a:cs typeface="Times New Roman"/>
              </a:rPr>
              <a:t>in.</a:t>
            </a:r>
            <a:endParaRPr sz="2400">
              <a:latin typeface="Times New Roman"/>
              <a:cs typeface="Times New Roman"/>
            </a:endParaRPr>
          </a:p>
          <a:p>
            <a:pPr lvl="1" marL="927100" marR="488950" indent="-457834">
              <a:lnSpc>
                <a:spcPct val="100000"/>
              </a:lnSpc>
              <a:buFont typeface="Wingdings"/>
              <a:buChar char=""/>
              <a:tabLst>
                <a:tab pos="927100" algn="l"/>
              </a:tabLst>
            </a:pPr>
            <a:r>
              <a:rPr dirty="0" sz="2400">
                <a:latin typeface="Times New Roman"/>
                <a:cs typeface="Times New Roman"/>
              </a:rPr>
              <a:t>Ensure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that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users</a:t>
            </a:r>
            <a:r>
              <a:rPr dirty="0" sz="2400" spc="-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cannot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install</a:t>
            </a:r>
            <a:r>
              <a:rPr dirty="0" sz="2400" spc="-4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software</a:t>
            </a:r>
            <a:r>
              <a:rPr dirty="0" sz="2400" spc="-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onto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the</a:t>
            </a:r>
            <a:r>
              <a:rPr dirty="0" sz="2400" spc="-5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system </a:t>
            </a:r>
            <a:r>
              <a:rPr dirty="0" sz="2400">
                <a:latin typeface="Times New Roman"/>
                <a:cs typeface="Times New Roman"/>
              </a:rPr>
              <a:t>without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approval.</a:t>
            </a:r>
            <a:endParaRPr sz="2400">
              <a:latin typeface="Times New Roman"/>
              <a:cs typeface="Times New Roman"/>
            </a:endParaRPr>
          </a:p>
          <a:p>
            <a:pPr marL="317500" indent="-304800">
              <a:lnSpc>
                <a:spcPct val="100000"/>
              </a:lnSpc>
              <a:buAutoNum type="arabicPeriod" startAt="3"/>
              <a:tabLst>
                <a:tab pos="317500" algn="l"/>
              </a:tabLst>
            </a:pPr>
            <a:r>
              <a:rPr dirty="0" sz="2400" b="1">
                <a:latin typeface="Times New Roman"/>
                <a:cs typeface="Times New Roman"/>
              </a:rPr>
              <a:t>Use</a:t>
            </a:r>
            <a:r>
              <a:rPr dirty="0" sz="2400" spc="-5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Network</a:t>
            </a:r>
            <a:r>
              <a:rPr dirty="0" sz="2400" spc="-3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Protection</a:t>
            </a:r>
            <a:r>
              <a:rPr dirty="0" sz="2400" spc="-80" b="1">
                <a:latin typeface="Times New Roman"/>
                <a:cs typeface="Times New Roman"/>
              </a:rPr>
              <a:t> </a:t>
            </a:r>
            <a:r>
              <a:rPr dirty="0" sz="2400" spc="-10" b="1">
                <a:latin typeface="Times New Roman"/>
                <a:cs typeface="Times New Roman"/>
              </a:rPr>
              <a:t>Measures</a:t>
            </a:r>
            <a:endParaRPr sz="2400">
              <a:latin typeface="Times New Roman"/>
              <a:cs typeface="Times New Roman"/>
            </a:endParaRPr>
          </a:p>
          <a:p>
            <a:pPr lvl="1" marL="927100" indent="-457200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927100" algn="l"/>
              </a:tabLst>
            </a:pPr>
            <a:r>
              <a:rPr dirty="0" sz="2400">
                <a:latin typeface="Times New Roman"/>
                <a:cs typeface="Times New Roman"/>
              </a:rPr>
              <a:t>Install</a:t>
            </a:r>
            <a:r>
              <a:rPr dirty="0" sz="2400" spc="-5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a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firewall</a:t>
            </a:r>
            <a:endParaRPr sz="2400">
              <a:latin typeface="Times New Roman"/>
              <a:cs typeface="Times New Roman"/>
            </a:endParaRPr>
          </a:p>
          <a:p>
            <a:pPr lvl="1" marL="927100" indent="-457200">
              <a:lnSpc>
                <a:spcPct val="100000"/>
              </a:lnSpc>
              <a:buFont typeface="Wingdings"/>
              <a:buChar char=""/>
              <a:tabLst>
                <a:tab pos="927100" algn="l"/>
              </a:tabLst>
            </a:pPr>
            <a:r>
              <a:rPr dirty="0" sz="2400">
                <a:latin typeface="Times New Roman"/>
                <a:cs typeface="Times New Roman"/>
              </a:rPr>
              <a:t>Ensure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proper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access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controls</a:t>
            </a:r>
            <a:endParaRPr sz="2400">
              <a:latin typeface="Times New Roman"/>
              <a:cs typeface="Times New Roman"/>
            </a:endParaRPr>
          </a:p>
          <a:p>
            <a:pPr lvl="1" marL="927100" indent="-457200">
              <a:lnSpc>
                <a:spcPct val="100000"/>
              </a:lnSpc>
              <a:buFont typeface="Wingdings"/>
              <a:buChar char=""/>
              <a:tabLst>
                <a:tab pos="927100" algn="l"/>
              </a:tabLst>
            </a:pPr>
            <a:r>
              <a:rPr dirty="0" sz="2400">
                <a:latin typeface="Times New Roman"/>
                <a:cs typeface="Times New Roman"/>
              </a:rPr>
              <a:t>Use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IDS/IPS</a:t>
            </a:r>
            <a:r>
              <a:rPr dirty="0" sz="2400" spc="-1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to</a:t>
            </a:r>
            <a:r>
              <a:rPr dirty="0" sz="2400" spc="-2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track</a:t>
            </a:r>
            <a:r>
              <a:rPr dirty="0" sz="2400" spc="-4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potential</a:t>
            </a:r>
            <a:r>
              <a:rPr dirty="0" sz="2400" spc="-5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packet</a:t>
            </a:r>
            <a:r>
              <a:rPr dirty="0" sz="2400" spc="-35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floods</a:t>
            </a:r>
            <a:endParaRPr sz="2400">
              <a:latin typeface="Times New Roman"/>
              <a:cs typeface="Times New Roman"/>
            </a:endParaRPr>
          </a:p>
          <a:p>
            <a:pPr lvl="1" marL="927100" indent="-457200">
              <a:lnSpc>
                <a:spcPct val="100000"/>
              </a:lnSpc>
              <a:buFont typeface="Wingdings"/>
              <a:buChar char=""/>
              <a:tabLst>
                <a:tab pos="927100" algn="l"/>
              </a:tabLst>
            </a:pPr>
            <a:r>
              <a:rPr dirty="0" sz="2400">
                <a:latin typeface="Times New Roman"/>
                <a:cs typeface="Times New Roman"/>
              </a:rPr>
              <a:t>Use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network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segmentation</a:t>
            </a:r>
            <a:endParaRPr sz="2400">
              <a:latin typeface="Times New Roman"/>
              <a:cs typeface="Times New Roman"/>
            </a:endParaRPr>
          </a:p>
          <a:p>
            <a:pPr lvl="1" marL="927100" indent="-457200">
              <a:lnSpc>
                <a:spcPct val="100000"/>
              </a:lnSpc>
              <a:buFont typeface="Wingdings"/>
              <a:buChar char=""/>
              <a:tabLst>
                <a:tab pos="927100" algn="l"/>
              </a:tabLst>
            </a:pPr>
            <a:r>
              <a:rPr dirty="0" sz="2400">
                <a:latin typeface="Times New Roman"/>
                <a:cs typeface="Times New Roman"/>
              </a:rPr>
              <a:t>Use</a:t>
            </a:r>
            <a:r>
              <a:rPr dirty="0" sz="2400" spc="-1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a</a:t>
            </a:r>
            <a:r>
              <a:rPr dirty="0" sz="2400" spc="-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virtual</a:t>
            </a:r>
            <a:r>
              <a:rPr dirty="0" sz="2400" spc="-3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private</a:t>
            </a:r>
            <a:r>
              <a:rPr dirty="0" sz="2400" spc="-3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network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(VPN)</a:t>
            </a:r>
            <a:endParaRPr sz="2400">
              <a:latin typeface="Times New Roman"/>
              <a:cs typeface="Times New Roman"/>
            </a:endParaRPr>
          </a:p>
          <a:p>
            <a:pPr lvl="1" marL="927100" indent="-457200">
              <a:lnSpc>
                <a:spcPct val="100000"/>
              </a:lnSpc>
              <a:buFont typeface="Wingdings"/>
              <a:buChar char=""/>
              <a:tabLst>
                <a:tab pos="927100" algn="l"/>
              </a:tabLst>
            </a:pPr>
            <a:r>
              <a:rPr dirty="0" sz="2400">
                <a:latin typeface="Times New Roman"/>
                <a:cs typeface="Times New Roman"/>
              </a:rPr>
              <a:t>Conduct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proper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maintenance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Slide</a:t>
            </a:r>
            <a:r>
              <a:rPr dirty="0" spc="-40"/>
              <a:t> </a:t>
            </a: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7236" y="59435"/>
            <a:ext cx="6165342" cy="122910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48538" rIns="0" bIns="0" rtlCol="0" vert="horz">
            <a:spAutoFit/>
          </a:bodyPr>
          <a:lstStyle/>
          <a:p>
            <a:pPr marL="1737995">
              <a:lnSpc>
                <a:spcPct val="100000"/>
              </a:lnSpc>
              <a:spcBef>
                <a:spcPts val="100"/>
              </a:spcBef>
            </a:pPr>
            <a:r>
              <a:rPr dirty="0"/>
              <a:t>Protective</a:t>
            </a:r>
            <a:r>
              <a:rPr dirty="0" spc="-45"/>
              <a:t> </a:t>
            </a:r>
            <a:r>
              <a:rPr dirty="0" spc="-10"/>
              <a:t>Measures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8266176" y="6463288"/>
            <a:ext cx="878205" cy="394970"/>
            <a:chOff x="8266176" y="6463288"/>
            <a:chExt cx="878205" cy="39497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6176" y="6463288"/>
              <a:ext cx="715518" cy="39471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40140" y="6463288"/>
              <a:ext cx="403859" cy="394712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459740" y="1470405"/>
            <a:ext cx="8461375" cy="4781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7500" indent="-304800">
              <a:lnSpc>
                <a:spcPct val="100000"/>
              </a:lnSpc>
              <a:spcBef>
                <a:spcPts val="100"/>
              </a:spcBef>
              <a:buAutoNum type="arabicPeriod" startAt="5"/>
              <a:tabLst>
                <a:tab pos="317500" algn="l"/>
              </a:tabLst>
            </a:pPr>
            <a:r>
              <a:rPr dirty="0" sz="2400" b="1">
                <a:latin typeface="Times New Roman"/>
                <a:cs typeface="Times New Roman"/>
              </a:rPr>
              <a:t>Employee</a:t>
            </a:r>
            <a:r>
              <a:rPr dirty="0" sz="2400" spc="-60" b="1">
                <a:latin typeface="Times New Roman"/>
                <a:cs typeface="Times New Roman"/>
              </a:rPr>
              <a:t> </a:t>
            </a:r>
            <a:r>
              <a:rPr dirty="0" sz="2400" spc="-10" b="1">
                <a:latin typeface="Times New Roman"/>
                <a:cs typeface="Times New Roman"/>
              </a:rPr>
              <a:t>Training</a:t>
            </a:r>
            <a:endParaRPr sz="2400">
              <a:latin typeface="Times New Roman"/>
              <a:cs typeface="Times New Roman"/>
            </a:endParaRPr>
          </a:p>
          <a:p>
            <a:pPr lvl="1" marL="927100" marR="5080" indent="-457834">
              <a:lnSpc>
                <a:spcPct val="100000"/>
              </a:lnSpc>
              <a:buFont typeface="Wingdings"/>
              <a:buChar char=""/>
              <a:tabLst>
                <a:tab pos="927100" algn="l"/>
              </a:tabLst>
            </a:pPr>
            <a:r>
              <a:rPr dirty="0" sz="2400">
                <a:latin typeface="Times New Roman"/>
                <a:cs typeface="Times New Roman"/>
              </a:rPr>
              <a:t>Sometimes</a:t>
            </a:r>
            <a:r>
              <a:rPr dirty="0" sz="2400" spc="-1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external</a:t>
            </a:r>
            <a:r>
              <a:rPr dirty="0" sz="2400" spc="-4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threats</a:t>
            </a:r>
            <a:r>
              <a:rPr dirty="0" sz="2400" spc="-3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are</a:t>
            </a:r>
            <a:r>
              <a:rPr dirty="0" sz="2400" spc="-2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successful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because</a:t>
            </a:r>
            <a:r>
              <a:rPr dirty="0" sz="2400" spc="-2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of</a:t>
            </a:r>
            <a:r>
              <a:rPr dirty="0" sz="2400" spc="-5">
                <a:latin typeface="Times New Roman"/>
                <a:cs typeface="Times New Roman"/>
              </a:rPr>
              <a:t> </a:t>
            </a:r>
            <a:r>
              <a:rPr dirty="0" sz="2400" spc="-25">
                <a:latin typeface="Times New Roman"/>
                <a:cs typeface="Times New Roman"/>
              </a:rPr>
              <a:t>an </a:t>
            </a:r>
            <a:r>
              <a:rPr dirty="0" sz="2400">
                <a:latin typeface="Times New Roman"/>
                <a:cs typeface="Times New Roman"/>
              </a:rPr>
              <a:t>insider</a:t>
            </a:r>
            <a:r>
              <a:rPr dirty="0" sz="2400" spc="-3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threat.</a:t>
            </a:r>
            <a:r>
              <a:rPr dirty="0" sz="2400" spc="-8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The weakest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link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in</a:t>
            </a:r>
            <a:r>
              <a:rPr dirty="0" sz="2400" spc="-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data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protection</a:t>
            </a:r>
            <a:r>
              <a:rPr dirty="0" sz="2400" spc="-3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can</a:t>
            </a:r>
            <a:r>
              <a:rPr dirty="0" sz="2400" spc="-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be</a:t>
            </a:r>
            <a:r>
              <a:rPr dirty="0" sz="2400" spc="-5">
                <a:latin typeface="Times New Roman"/>
                <a:cs typeface="Times New Roman"/>
              </a:rPr>
              <a:t> </a:t>
            </a:r>
            <a:r>
              <a:rPr dirty="0" sz="2400" spc="-20">
                <a:latin typeface="Times New Roman"/>
                <a:cs typeface="Times New Roman"/>
              </a:rPr>
              <a:t>your </a:t>
            </a:r>
            <a:r>
              <a:rPr dirty="0" sz="2400">
                <a:latin typeface="Times New Roman"/>
                <a:cs typeface="Times New Roman"/>
              </a:rPr>
              <a:t>own</a:t>
            </a:r>
            <a:r>
              <a:rPr dirty="0" sz="2400" spc="-45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employees.</a:t>
            </a:r>
            <a:endParaRPr sz="2400">
              <a:latin typeface="Times New Roman"/>
              <a:cs typeface="Times New Roman"/>
            </a:endParaRPr>
          </a:p>
          <a:p>
            <a:pPr lvl="1" marL="927100" indent="-457200">
              <a:lnSpc>
                <a:spcPct val="100000"/>
              </a:lnSpc>
              <a:buFont typeface="Wingdings"/>
              <a:buChar char=""/>
              <a:tabLst>
                <a:tab pos="927100" algn="l"/>
              </a:tabLst>
            </a:pPr>
            <a:r>
              <a:rPr dirty="0" sz="2400">
                <a:latin typeface="Times New Roman"/>
                <a:cs typeface="Times New Roman"/>
              </a:rPr>
              <a:t>Ensure</a:t>
            </a:r>
            <a:r>
              <a:rPr dirty="0" sz="2400" spc="-2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your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employees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understand</a:t>
            </a:r>
            <a:r>
              <a:rPr dirty="0" sz="2400" spc="-4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network</a:t>
            </a:r>
            <a:r>
              <a:rPr dirty="0" sz="2400" spc="-25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security.</a:t>
            </a:r>
            <a:endParaRPr sz="2400">
              <a:latin typeface="Times New Roman"/>
              <a:cs typeface="Times New Roman"/>
            </a:endParaRPr>
          </a:p>
          <a:p>
            <a:pPr lvl="1" marL="927100" indent="-457200">
              <a:lnSpc>
                <a:spcPct val="100000"/>
              </a:lnSpc>
              <a:buFont typeface="Wingdings"/>
              <a:buChar char=""/>
              <a:tabLst>
                <a:tab pos="927100" algn="l"/>
              </a:tabLst>
            </a:pPr>
            <a:r>
              <a:rPr dirty="0" sz="2400">
                <a:latin typeface="Times New Roman"/>
                <a:cs typeface="Times New Roman"/>
              </a:rPr>
              <a:t>Employees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should</a:t>
            </a:r>
            <a:r>
              <a:rPr dirty="0" sz="2400" spc="-1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be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able</a:t>
            </a:r>
            <a:r>
              <a:rPr dirty="0" sz="2400" spc="-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to</a:t>
            </a:r>
            <a:r>
              <a:rPr dirty="0" sz="2400" spc="-2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identify</a:t>
            </a:r>
            <a:r>
              <a:rPr dirty="0" sz="2400" spc="-30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threats.</a:t>
            </a:r>
            <a:endParaRPr sz="2400">
              <a:latin typeface="Times New Roman"/>
              <a:cs typeface="Times New Roman"/>
            </a:endParaRPr>
          </a:p>
          <a:p>
            <a:pPr lvl="1" marL="927100" marR="504825" indent="-457834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927100" algn="l"/>
              </a:tabLst>
            </a:pPr>
            <a:r>
              <a:rPr dirty="0" sz="2400">
                <a:latin typeface="Times New Roman"/>
                <a:cs typeface="Times New Roman"/>
              </a:rPr>
              <a:t>They</a:t>
            </a:r>
            <a:r>
              <a:rPr dirty="0" sz="2400" spc="-2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should</a:t>
            </a:r>
            <a:r>
              <a:rPr dirty="0" sz="2400" spc="-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also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know</a:t>
            </a:r>
            <a:r>
              <a:rPr dirty="0" sz="2400" spc="-1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who to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contact</a:t>
            </a:r>
            <a:r>
              <a:rPr dirty="0" sz="2400" spc="-4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to</a:t>
            </a:r>
            <a:r>
              <a:rPr dirty="0" sz="2400" spc="-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avoid</a:t>
            </a:r>
            <a:r>
              <a:rPr dirty="0" sz="2400" spc="-3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a</a:t>
            </a:r>
            <a:r>
              <a:rPr dirty="0" sz="2400" spc="-10">
                <a:latin typeface="Times New Roman"/>
                <a:cs typeface="Times New Roman"/>
              </a:rPr>
              <a:t> security breach</a:t>
            </a:r>
            <a:endParaRPr sz="2400">
              <a:latin typeface="Times New Roman"/>
              <a:cs typeface="Times New Roman"/>
            </a:endParaRPr>
          </a:p>
          <a:p>
            <a:pPr marL="317500" indent="-304800">
              <a:lnSpc>
                <a:spcPct val="100000"/>
              </a:lnSpc>
              <a:buAutoNum type="arabicPeriod" startAt="5"/>
              <a:tabLst>
                <a:tab pos="317500" algn="l"/>
              </a:tabLst>
            </a:pPr>
            <a:r>
              <a:rPr dirty="0" sz="2400" b="1">
                <a:latin typeface="Times New Roman"/>
                <a:cs typeface="Times New Roman"/>
              </a:rPr>
              <a:t>Schedule </a:t>
            </a:r>
            <a:r>
              <a:rPr dirty="0" sz="2400" spc="-10" b="1">
                <a:latin typeface="Times New Roman"/>
                <a:cs typeface="Times New Roman"/>
              </a:rPr>
              <a:t>backups</a:t>
            </a:r>
            <a:endParaRPr sz="2400">
              <a:latin typeface="Times New Roman"/>
              <a:cs typeface="Times New Roman"/>
            </a:endParaRPr>
          </a:p>
          <a:p>
            <a:pPr lvl="1" marL="927100" marR="419734" indent="-457834">
              <a:lnSpc>
                <a:spcPct val="100000"/>
              </a:lnSpc>
              <a:buFont typeface="Wingdings"/>
              <a:buChar char=""/>
              <a:tabLst>
                <a:tab pos="927100" algn="l"/>
              </a:tabLst>
            </a:pPr>
            <a:r>
              <a:rPr dirty="0" sz="2400" spc="-55">
                <a:latin typeface="Times New Roman"/>
                <a:cs typeface="Times New Roman"/>
              </a:rPr>
              <a:t>You</a:t>
            </a:r>
            <a:r>
              <a:rPr dirty="0" sz="2400" spc="-1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can</a:t>
            </a:r>
            <a:r>
              <a:rPr dirty="0" sz="2400" spc="-2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schedule</a:t>
            </a:r>
            <a:r>
              <a:rPr dirty="0" sz="2400" spc="-4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backups</a:t>
            </a:r>
            <a:r>
              <a:rPr dirty="0" sz="2400" spc="-1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to</a:t>
            </a:r>
            <a:r>
              <a:rPr dirty="0" sz="2400" spc="-3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external</a:t>
            </a:r>
            <a:r>
              <a:rPr dirty="0" sz="2400" spc="-5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hard</a:t>
            </a:r>
            <a:r>
              <a:rPr dirty="0" sz="2400" spc="-2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drives</a:t>
            </a:r>
            <a:r>
              <a:rPr dirty="0" sz="2400" spc="-2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or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in</a:t>
            </a:r>
            <a:r>
              <a:rPr dirty="0" sz="2400" spc="-10">
                <a:latin typeface="Times New Roman"/>
                <a:cs typeface="Times New Roman"/>
              </a:rPr>
              <a:t> </a:t>
            </a:r>
            <a:r>
              <a:rPr dirty="0" sz="2400" spc="-25">
                <a:latin typeface="Times New Roman"/>
                <a:cs typeface="Times New Roman"/>
              </a:rPr>
              <a:t>the </a:t>
            </a:r>
            <a:r>
              <a:rPr dirty="0" sz="2400">
                <a:latin typeface="Times New Roman"/>
                <a:cs typeface="Times New Roman"/>
              </a:rPr>
              <a:t>cloud</a:t>
            </a:r>
            <a:r>
              <a:rPr dirty="0" sz="2400" spc="-1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in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order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to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keep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your</a:t>
            </a:r>
            <a:r>
              <a:rPr dirty="0" sz="2400" spc="-1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data</a:t>
            </a:r>
            <a:r>
              <a:rPr dirty="0" sz="2400" spc="-2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stored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safely.</a:t>
            </a:r>
            <a:endParaRPr sz="2400">
              <a:latin typeface="Times New Roman"/>
              <a:cs typeface="Times New Roman"/>
            </a:endParaRPr>
          </a:p>
          <a:p>
            <a:pPr lvl="1" marL="927100" marR="481330" indent="-457834">
              <a:lnSpc>
                <a:spcPct val="100000"/>
              </a:lnSpc>
              <a:buFont typeface="Wingdings"/>
              <a:buChar char=""/>
              <a:tabLst>
                <a:tab pos="927100" algn="l"/>
              </a:tabLst>
            </a:pPr>
            <a:r>
              <a:rPr dirty="0" sz="2400">
                <a:latin typeface="Times New Roman"/>
                <a:cs typeface="Times New Roman"/>
              </a:rPr>
              <a:t>The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right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frequency</a:t>
            </a:r>
            <a:r>
              <a:rPr dirty="0" sz="2400" spc="-1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is weekly</a:t>
            </a:r>
            <a:r>
              <a:rPr dirty="0" sz="2400" spc="-1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but</a:t>
            </a:r>
            <a:r>
              <a:rPr dirty="0" sz="2400" spc="-1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you can</a:t>
            </a:r>
            <a:r>
              <a:rPr dirty="0" sz="2400" spc="-1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do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incremental </a:t>
            </a:r>
            <a:r>
              <a:rPr dirty="0" sz="2400">
                <a:latin typeface="Times New Roman"/>
                <a:cs typeface="Times New Roman"/>
              </a:rPr>
              <a:t>backups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every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few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days.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Slide</a:t>
            </a:r>
            <a:r>
              <a:rPr dirty="0" spc="-40"/>
              <a:t> </a:t>
            </a: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6242049"/>
            <a:ext cx="9156700" cy="622300"/>
            <a:chOff x="-6350" y="6242049"/>
            <a:chExt cx="9156700" cy="6223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6176" y="6463287"/>
              <a:ext cx="715518" cy="39471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0140" y="6463287"/>
              <a:ext cx="403859" cy="394712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1731" y="59435"/>
            <a:ext cx="9002268" cy="122910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48538" rIns="0" bIns="0" rtlCol="0" vert="horz">
            <a:spAutoFit/>
          </a:bodyPr>
          <a:lstStyle/>
          <a:p>
            <a:pPr marL="372110">
              <a:lnSpc>
                <a:spcPct val="100000"/>
              </a:lnSpc>
              <a:spcBef>
                <a:spcPts val="100"/>
              </a:spcBef>
            </a:pPr>
            <a:r>
              <a:rPr dirty="0"/>
              <a:t>Acts</a:t>
            </a:r>
            <a:r>
              <a:rPr dirty="0" spc="-10"/>
              <a:t> </a:t>
            </a:r>
            <a:r>
              <a:rPr dirty="0"/>
              <a:t>of</a:t>
            </a:r>
            <a:r>
              <a:rPr dirty="0" spc="-10"/>
              <a:t> </a:t>
            </a:r>
            <a:r>
              <a:rPr dirty="0"/>
              <a:t>Human</a:t>
            </a:r>
            <a:r>
              <a:rPr dirty="0" spc="-5"/>
              <a:t> </a:t>
            </a:r>
            <a:r>
              <a:rPr dirty="0"/>
              <a:t>Error</a:t>
            </a:r>
            <a:r>
              <a:rPr dirty="0" spc="-10"/>
              <a:t> </a:t>
            </a:r>
            <a:r>
              <a:rPr dirty="0"/>
              <a:t>or</a:t>
            </a:r>
            <a:r>
              <a:rPr dirty="0" spc="-20"/>
              <a:t> </a:t>
            </a:r>
            <a:r>
              <a:rPr dirty="0" spc="-10"/>
              <a:t>Failure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9498" y="1452372"/>
            <a:ext cx="162153" cy="21336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9498" y="2183892"/>
            <a:ext cx="162153" cy="21336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4131" y="2665552"/>
            <a:ext cx="110673" cy="71323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4131" y="3031312"/>
            <a:ext cx="110673" cy="71323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4131" y="3397072"/>
            <a:ext cx="110673" cy="71323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4131" y="3762832"/>
            <a:ext cx="110673" cy="71323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650240" y="1360678"/>
            <a:ext cx="4972685" cy="364744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dirty="0" sz="2400">
                <a:latin typeface="Arial"/>
                <a:cs typeface="Arial"/>
              </a:rPr>
              <a:t>Includes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acts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done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without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malicious intent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dirty="0" sz="2400">
                <a:latin typeface="Arial"/>
                <a:cs typeface="Arial"/>
              </a:rPr>
              <a:t>Caused</a:t>
            </a:r>
            <a:r>
              <a:rPr dirty="0" sz="2400" spc="-100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by:</a:t>
            </a:r>
            <a:endParaRPr sz="2400">
              <a:latin typeface="Arial"/>
              <a:cs typeface="Arial"/>
            </a:endParaRPr>
          </a:p>
          <a:p>
            <a:pPr marL="413384" marR="2065020">
              <a:lnSpc>
                <a:spcPct val="120000"/>
              </a:lnSpc>
              <a:spcBef>
                <a:spcPts val="5"/>
              </a:spcBef>
            </a:pPr>
            <a:r>
              <a:rPr dirty="0" sz="2000" spc="-10">
                <a:latin typeface="Arial"/>
                <a:cs typeface="Arial"/>
              </a:rPr>
              <a:t>Inexperience </a:t>
            </a:r>
            <a:r>
              <a:rPr dirty="0" sz="2000">
                <a:latin typeface="Arial"/>
                <a:cs typeface="Arial"/>
              </a:rPr>
              <a:t>Improper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training </a:t>
            </a:r>
            <a:r>
              <a:rPr dirty="0" sz="2000">
                <a:latin typeface="Arial"/>
                <a:cs typeface="Arial"/>
              </a:rPr>
              <a:t>Incorrect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assumptions </a:t>
            </a:r>
            <a:r>
              <a:rPr dirty="0" sz="2000">
                <a:latin typeface="Arial"/>
                <a:cs typeface="Arial"/>
              </a:rPr>
              <a:t>Other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circumstances</a:t>
            </a:r>
            <a:endParaRPr sz="2000">
              <a:latin typeface="Arial"/>
              <a:cs typeface="Arial"/>
            </a:endParaRPr>
          </a:p>
          <a:p>
            <a:pPr marL="12700" marR="377190">
              <a:lnSpc>
                <a:spcPts val="2590"/>
              </a:lnSpc>
              <a:spcBef>
                <a:spcPts val="610"/>
              </a:spcBef>
            </a:pPr>
            <a:r>
              <a:rPr dirty="0" sz="2400">
                <a:latin typeface="Arial"/>
                <a:cs typeface="Arial"/>
              </a:rPr>
              <a:t>Employees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are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greatest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threats</a:t>
            </a:r>
            <a:r>
              <a:rPr dirty="0" sz="2400" spc="-95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to </a:t>
            </a:r>
            <a:r>
              <a:rPr dirty="0" sz="2400">
                <a:latin typeface="Arial"/>
                <a:cs typeface="Arial"/>
              </a:rPr>
              <a:t>information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security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–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They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are </a:t>
            </a:r>
            <a:r>
              <a:rPr dirty="0" sz="2400">
                <a:latin typeface="Arial"/>
                <a:cs typeface="Arial"/>
              </a:rPr>
              <a:t>closest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organizational</a:t>
            </a:r>
            <a:r>
              <a:rPr dirty="0" sz="2400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9498" y="4049267"/>
            <a:ext cx="162153" cy="213360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543180" y="1858339"/>
            <a:ext cx="2557209" cy="3856660"/>
          </a:xfrm>
          <a:prstGeom prst="rect">
            <a:avLst/>
          </a:prstGeom>
        </p:spPr>
      </p:pic>
      <p:sp>
        <p:nvSpPr>
          <p:cNvPr id="16" name="object 1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Slide</a:t>
            </a:r>
            <a:r>
              <a:rPr dirty="0" spc="-40"/>
              <a:t> </a:t>
            </a: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6242049"/>
            <a:ext cx="9156700" cy="622300"/>
            <a:chOff x="-6350" y="6242049"/>
            <a:chExt cx="9156700" cy="6223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6176" y="6463287"/>
              <a:ext cx="715518" cy="39471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0140" y="6463287"/>
              <a:ext cx="403859" cy="394712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1731" y="59435"/>
            <a:ext cx="9002268" cy="122910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48538" rIns="0" bIns="0" rtlCol="0" vert="horz">
            <a:spAutoFit/>
          </a:bodyPr>
          <a:lstStyle/>
          <a:p>
            <a:pPr marL="372110">
              <a:lnSpc>
                <a:spcPct val="100000"/>
              </a:lnSpc>
              <a:spcBef>
                <a:spcPts val="100"/>
              </a:spcBef>
            </a:pPr>
            <a:r>
              <a:rPr dirty="0"/>
              <a:t>Acts</a:t>
            </a:r>
            <a:r>
              <a:rPr dirty="0" spc="-10"/>
              <a:t> </a:t>
            </a:r>
            <a:r>
              <a:rPr dirty="0"/>
              <a:t>of</a:t>
            </a:r>
            <a:r>
              <a:rPr dirty="0" spc="-10"/>
              <a:t> </a:t>
            </a:r>
            <a:r>
              <a:rPr dirty="0"/>
              <a:t>Human</a:t>
            </a:r>
            <a:r>
              <a:rPr dirty="0" spc="-5"/>
              <a:t> </a:t>
            </a:r>
            <a:r>
              <a:rPr dirty="0"/>
              <a:t>Error</a:t>
            </a:r>
            <a:r>
              <a:rPr dirty="0" spc="-10"/>
              <a:t> </a:t>
            </a:r>
            <a:r>
              <a:rPr dirty="0"/>
              <a:t>or</a:t>
            </a:r>
            <a:r>
              <a:rPr dirty="0" spc="-20"/>
              <a:t> </a:t>
            </a:r>
            <a:r>
              <a:rPr dirty="0" spc="-10"/>
              <a:t>Failure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9498" y="1452372"/>
            <a:ext cx="162153" cy="21336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4131" y="2263216"/>
            <a:ext cx="110673" cy="71323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4131" y="2628976"/>
            <a:ext cx="110673" cy="71323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4131" y="2994736"/>
            <a:ext cx="110673" cy="71323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4131" y="3665296"/>
            <a:ext cx="110673" cy="71323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4131" y="4335856"/>
            <a:ext cx="110673" cy="71323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650240" y="1360678"/>
            <a:ext cx="3800475" cy="3891279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12700" marR="139700">
              <a:lnSpc>
                <a:spcPts val="2590"/>
              </a:lnSpc>
              <a:spcBef>
                <a:spcPts val="425"/>
              </a:spcBef>
            </a:pPr>
            <a:r>
              <a:rPr dirty="0" sz="2400">
                <a:latin typeface="Arial"/>
                <a:cs typeface="Arial"/>
              </a:rPr>
              <a:t>Employee</a:t>
            </a:r>
            <a:r>
              <a:rPr dirty="0" sz="2400" spc="-10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mistakes</a:t>
            </a:r>
            <a:r>
              <a:rPr dirty="0" sz="2400" spc="-120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can </a:t>
            </a:r>
            <a:r>
              <a:rPr dirty="0" sz="2400">
                <a:latin typeface="Arial"/>
                <a:cs typeface="Arial"/>
              </a:rPr>
              <a:t>easily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lead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following:</a:t>
            </a:r>
            <a:endParaRPr sz="2400">
              <a:latin typeface="Arial"/>
              <a:cs typeface="Arial"/>
            </a:endParaRPr>
          </a:p>
          <a:p>
            <a:pPr marL="413384" marR="315595">
              <a:lnSpc>
                <a:spcPts val="2880"/>
              </a:lnSpc>
              <a:spcBef>
                <a:spcPts val="150"/>
              </a:spcBef>
            </a:pPr>
            <a:r>
              <a:rPr dirty="0" sz="2000">
                <a:latin typeface="Arial"/>
                <a:cs typeface="Arial"/>
              </a:rPr>
              <a:t>revelation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classified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data </a:t>
            </a:r>
            <a:r>
              <a:rPr dirty="0" sz="2000">
                <a:latin typeface="Arial"/>
                <a:cs typeface="Arial"/>
              </a:rPr>
              <a:t>entry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erroneous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  <a:p>
            <a:pPr marL="413384" marR="979169">
              <a:lnSpc>
                <a:spcPct val="100000"/>
              </a:lnSpc>
              <a:spcBef>
                <a:spcPts val="300"/>
              </a:spcBef>
            </a:pPr>
            <a:r>
              <a:rPr dirty="0" sz="2000">
                <a:latin typeface="Arial"/>
                <a:cs typeface="Arial"/>
              </a:rPr>
              <a:t>accidental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deletion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or </a:t>
            </a:r>
            <a:r>
              <a:rPr dirty="0" sz="2000">
                <a:latin typeface="Arial"/>
                <a:cs typeface="Arial"/>
              </a:rPr>
              <a:t>modification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  <a:p>
            <a:pPr marL="413384">
              <a:lnSpc>
                <a:spcPct val="100000"/>
              </a:lnSpc>
              <a:spcBef>
                <a:spcPts val="480"/>
              </a:spcBef>
            </a:pPr>
            <a:r>
              <a:rPr dirty="0" sz="2000">
                <a:latin typeface="Arial"/>
                <a:cs typeface="Arial"/>
              </a:rPr>
              <a:t>storage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data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unprotected</a:t>
            </a:r>
            <a:endParaRPr sz="2000">
              <a:latin typeface="Arial"/>
              <a:cs typeface="Arial"/>
            </a:endParaRPr>
          </a:p>
          <a:p>
            <a:pPr marL="413384">
              <a:lnSpc>
                <a:spcPct val="100000"/>
              </a:lnSpc>
              <a:spcBef>
                <a:spcPts val="5"/>
              </a:spcBef>
            </a:pPr>
            <a:r>
              <a:rPr dirty="0" sz="2000" spc="-10">
                <a:latin typeface="Arial"/>
                <a:cs typeface="Arial"/>
              </a:rPr>
              <a:t>areas</a:t>
            </a:r>
            <a:endParaRPr sz="2000">
              <a:latin typeface="Arial"/>
              <a:cs typeface="Arial"/>
            </a:endParaRPr>
          </a:p>
          <a:p>
            <a:pPr marL="12700" indent="400685">
              <a:lnSpc>
                <a:spcPct val="100000"/>
              </a:lnSpc>
              <a:spcBef>
                <a:spcPts val="480"/>
              </a:spcBef>
            </a:pPr>
            <a:r>
              <a:rPr dirty="0" sz="2000">
                <a:latin typeface="Arial"/>
                <a:cs typeface="Arial"/>
              </a:rPr>
              <a:t>failure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protect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information</a:t>
            </a:r>
            <a:endParaRPr sz="2000">
              <a:latin typeface="Arial"/>
              <a:cs typeface="Arial"/>
            </a:endParaRPr>
          </a:p>
          <a:p>
            <a:pPr marL="12700" marR="220345">
              <a:lnSpc>
                <a:spcPts val="2590"/>
              </a:lnSpc>
              <a:spcBef>
                <a:spcPts val="610"/>
              </a:spcBef>
            </a:pPr>
            <a:r>
              <a:rPr dirty="0" sz="2400">
                <a:latin typeface="Arial"/>
                <a:cs typeface="Arial"/>
              </a:rPr>
              <a:t>Many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these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threats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can </a:t>
            </a:r>
            <a:r>
              <a:rPr dirty="0" sz="2400">
                <a:latin typeface="Arial"/>
                <a:cs typeface="Arial"/>
              </a:rPr>
              <a:t>be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prevented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with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controls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9498" y="4622291"/>
            <a:ext cx="162153" cy="213360"/>
          </a:xfrm>
          <a:prstGeom prst="rect">
            <a:avLst/>
          </a:prstGeom>
        </p:spPr>
      </p:pic>
      <p:grpSp>
        <p:nvGrpSpPr>
          <p:cNvPr id="15" name="object 15" descr=""/>
          <p:cNvGrpSpPr/>
          <p:nvPr/>
        </p:nvGrpSpPr>
        <p:grpSpPr>
          <a:xfrm>
            <a:off x="4794309" y="2158989"/>
            <a:ext cx="3946525" cy="3097530"/>
            <a:chOff x="4794309" y="2158989"/>
            <a:chExt cx="3946525" cy="3097530"/>
          </a:xfrm>
        </p:grpSpPr>
        <p:sp>
          <p:nvSpPr>
            <p:cNvPr id="16" name="object 16" descr=""/>
            <p:cNvSpPr/>
            <p:nvPr/>
          </p:nvSpPr>
          <p:spPr>
            <a:xfrm>
              <a:off x="6028924" y="2165247"/>
              <a:ext cx="1186180" cy="2924175"/>
            </a:xfrm>
            <a:custGeom>
              <a:avLst/>
              <a:gdLst/>
              <a:ahLst/>
              <a:cxnLst/>
              <a:rect l="l" t="t" r="r" b="b"/>
              <a:pathLst>
                <a:path w="1186179" h="2924175">
                  <a:moveTo>
                    <a:pt x="0" y="0"/>
                  </a:moveTo>
                  <a:lnTo>
                    <a:pt x="72040" y="2924064"/>
                  </a:lnTo>
                  <a:lnTo>
                    <a:pt x="984202" y="2806969"/>
                  </a:lnTo>
                  <a:lnTo>
                    <a:pt x="1186114" y="251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BE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6028924" y="2165247"/>
              <a:ext cx="1186180" cy="2924175"/>
            </a:xfrm>
            <a:custGeom>
              <a:avLst/>
              <a:gdLst/>
              <a:ahLst/>
              <a:cxnLst/>
              <a:rect l="l" t="t" r="r" b="b"/>
              <a:pathLst>
                <a:path w="1186179" h="2924175">
                  <a:moveTo>
                    <a:pt x="0" y="0"/>
                  </a:moveTo>
                  <a:lnTo>
                    <a:pt x="72040" y="2924064"/>
                  </a:lnTo>
                  <a:lnTo>
                    <a:pt x="984202" y="2806969"/>
                  </a:lnTo>
                  <a:lnTo>
                    <a:pt x="1186114" y="251335"/>
                  </a:lnTo>
                  <a:lnTo>
                    <a:pt x="0" y="0"/>
                  </a:lnTo>
                  <a:close/>
                </a:path>
              </a:pathLst>
            </a:custGeom>
            <a:ln w="125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108711" y="4983147"/>
              <a:ext cx="906144" cy="267335"/>
            </a:xfrm>
            <a:custGeom>
              <a:avLst/>
              <a:gdLst/>
              <a:ahLst/>
              <a:cxnLst/>
              <a:rect l="l" t="t" r="r" b="b"/>
              <a:pathLst>
                <a:path w="906145" h="267335">
                  <a:moveTo>
                    <a:pt x="906066" y="0"/>
                  </a:moveTo>
                  <a:lnTo>
                    <a:pt x="1523" y="110843"/>
                  </a:lnTo>
                  <a:lnTo>
                    <a:pt x="0" y="266958"/>
                  </a:lnTo>
                  <a:lnTo>
                    <a:pt x="893494" y="115523"/>
                  </a:lnTo>
                  <a:lnTo>
                    <a:pt x="906066" y="0"/>
                  </a:lnTo>
                  <a:close/>
                </a:path>
              </a:pathLst>
            </a:custGeom>
            <a:solidFill>
              <a:srgbClr val="9F9F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108711" y="4983147"/>
              <a:ext cx="906144" cy="267335"/>
            </a:xfrm>
            <a:custGeom>
              <a:avLst/>
              <a:gdLst/>
              <a:ahLst/>
              <a:cxnLst/>
              <a:rect l="l" t="t" r="r" b="b"/>
              <a:pathLst>
                <a:path w="906145" h="267335">
                  <a:moveTo>
                    <a:pt x="1523" y="110843"/>
                  </a:moveTo>
                  <a:lnTo>
                    <a:pt x="0" y="266958"/>
                  </a:lnTo>
                  <a:lnTo>
                    <a:pt x="893494" y="115523"/>
                  </a:lnTo>
                  <a:lnTo>
                    <a:pt x="906066" y="0"/>
                  </a:lnTo>
                  <a:lnTo>
                    <a:pt x="1523" y="110843"/>
                  </a:lnTo>
                  <a:close/>
                </a:path>
              </a:pathLst>
            </a:custGeom>
            <a:ln w="125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147824" y="2332254"/>
              <a:ext cx="972185" cy="849630"/>
            </a:xfrm>
            <a:custGeom>
              <a:avLst/>
              <a:gdLst/>
              <a:ahLst/>
              <a:cxnLst/>
              <a:rect l="l" t="t" r="r" b="b"/>
              <a:pathLst>
                <a:path w="972184" h="849630">
                  <a:moveTo>
                    <a:pt x="0" y="0"/>
                  </a:moveTo>
                  <a:lnTo>
                    <a:pt x="6349" y="802447"/>
                  </a:lnTo>
                  <a:lnTo>
                    <a:pt x="918510" y="849367"/>
                  </a:lnTo>
                  <a:lnTo>
                    <a:pt x="971719" y="195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9F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6147824" y="2332254"/>
              <a:ext cx="972185" cy="849630"/>
            </a:xfrm>
            <a:custGeom>
              <a:avLst/>
              <a:gdLst/>
              <a:ahLst/>
              <a:cxnLst/>
              <a:rect l="l" t="t" r="r" b="b"/>
              <a:pathLst>
                <a:path w="972184" h="849630">
                  <a:moveTo>
                    <a:pt x="0" y="0"/>
                  </a:moveTo>
                  <a:lnTo>
                    <a:pt x="6349" y="802447"/>
                  </a:lnTo>
                  <a:lnTo>
                    <a:pt x="918510" y="849367"/>
                  </a:lnTo>
                  <a:lnTo>
                    <a:pt x="971719" y="195159"/>
                  </a:lnTo>
                  <a:lnTo>
                    <a:pt x="0" y="0"/>
                  </a:lnTo>
                  <a:close/>
                </a:path>
              </a:pathLst>
            </a:custGeom>
            <a:ln w="125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6742513" y="3053544"/>
              <a:ext cx="283210" cy="59690"/>
            </a:xfrm>
            <a:custGeom>
              <a:avLst/>
              <a:gdLst/>
              <a:ahLst/>
              <a:cxnLst/>
              <a:rect l="l" t="t" r="r" b="b"/>
              <a:pathLst>
                <a:path w="283209" h="59689">
                  <a:moveTo>
                    <a:pt x="0" y="0"/>
                  </a:moveTo>
                  <a:lnTo>
                    <a:pt x="0" y="43749"/>
                  </a:lnTo>
                  <a:lnTo>
                    <a:pt x="283185" y="59346"/>
                  </a:lnTo>
                  <a:lnTo>
                    <a:pt x="283185" y="21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6742513" y="3053544"/>
              <a:ext cx="283210" cy="59690"/>
            </a:xfrm>
            <a:custGeom>
              <a:avLst/>
              <a:gdLst/>
              <a:ahLst/>
              <a:cxnLst/>
              <a:rect l="l" t="t" r="r" b="b"/>
              <a:pathLst>
                <a:path w="283209" h="59689">
                  <a:moveTo>
                    <a:pt x="0" y="0"/>
                  </a:moveTo>
                  <a:lnTo>
                    <a:pt x="283185" y="21811"/>
                  </a:lnTo>
                  <a:lnTo>
                    <a:pt x="283185" y="59346"/>
                  </a:lnTo>
                  <a:lnTo>
                    <a:pt x="0" y="43749"/>
                  </a:lnTo>
                  <a:lnTo>
                    <a:pt x="0" y="0"/>
                  </a:lnTo>
                  <a:close/>
                </a:path>
              </a:pathLst>
            </a:custGeom>
            <a:ln w="125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6176015" y="3301709"/>
              <a:ext cx="884555" cy="1600835"/>
            </a:xfrm>
            <a:custGeom>
              <a:avLst/>
              <a:gdLst/>
              <a:ahLst/>
              <a:cxnLst/>
              <a:rect l="l" t="t" r="r" b="b"/>
              <a:pathLst>
                <a:path w="884554" h="1600835">
                  <a:moveTo>
                    <a:pt x="0" y="0"/>
                  </a:moveTo>
                  <a:lnTo>
                    <a:pt x="17270" y="1600254"/>
                  </a:lnTo>
                  <a:lnTo>
                    <a:pt x="776156" y="1523763"/>
                  </a:lnTo>
                  <a:lnTo>
                    <a:pt x="884096" y="296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BE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6176015" y="3301709"/>
              <a:ext cx="884555" cy="1600835"/>
            </a:xfrm>
            <a:custGeom>
              <a:avLst/>
              <a:gdLst/>
              <a:ahLst/>
              <a:cxnLst/>
              <a:rect l="l" t="t" r="r" b="b"/>
              <a:pathLst>
                <a:path w="884554" h="1600835">
                  <a:moveTo>
                    <a:pt x="0" y="0"/>
                  </a:moveTo>
                  <a:lnTo>
                    <a:pt x="17270" y="1600254"/>
                  </a:lnTo>
                  <a:lnTo>
                    <a:pt x="776156" y="1523763"/>
                  </a:lnTo>
                  <a:lnTo>
                    <a:pt x="884096" y="29673"/>
                  </a:lnTo>
                  <a:lnTo>
                    <a:pt x="0" y="0"/>
                  </a:lnTo>
                  <a:close/>
                </a:path>
              </a:pathLst>
            </a:custGeom>
            <a:ln w="125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6248018" y="4635005"/>
              <a:ext cx="679450" cy="203200"/>
            </a:xfrm>
            <a:custGeom>
              <a:avLst/>
              <a:gdLst/>
              <a:ahLst/>
              <a:cxnLst/>
              <a:rect l="l" t="t" r="r" b="b"/>
              <a:pathLst>
                <a:path w="679450" h="203200">
                  <a:moveTo>
                    <a:pt x="679136" y="0"/>
                  </a:moveTo>
                  <a:lnTo>
                    <a:pt x="0" y="40591"/>
                  </a:lnTo>
                  <a:lnTo>
                    <a:pt x="0" y="202957"/>
                  </a:lnTo>
                  <a:lnTo>
                    <a:pt x="669739" y="151435"/>
                  </a:lnTo>
                  <a:lnTo>
                    <a:pt x="679136" y="0"/>
                  </a:lnTo>
                  <a:close/>
                </a:path>
              </a:pathLst>
            </a:custGeom>
            <a:solidFill>
              <a:srgbClr val="9F9F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6248018" y="4635005"/>
              <a:ext cx="679450" cy="203200"/>
            </a:xfrm>
            <a:custGeom>
              <a:avLst/>
              <a:gdLst/>
              <a:ahLst/>
              <a:cxnLst/>
              <a:rect l="l" t="t" r="r" b="b"/>
              <a:pathLst>
                <a:path w="679450" h="203200">
                  <a:moveTo>
                    <a:pt x="0" y="40591"/>
                  </a:moveTo>
                  <a:lnTo>
                    <a:pt x="679136" y="0"/>
                  </a:lnTo>
                  <a:lnTo>
                    <a:pt x="669739" y="151435"/>
                  </a:lnTo>
                  <a:lnTo>
                    <a:pt x="0" y="202957"/>
                  </a:lnTo>
                  <a:lnTo>
                    <a:pt x="0" y="40591"/>
                  </a:lnTo>
                  <a:close/>
                </a:path>
              </a:pathLst>
            </a:custGeom>
            <a:ln w="12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6282432" y="3840394"/>
              <a:ext cx="20320" cy="127000"/>
            </a:xfrm>
            <a:custGeom>
              <a:avLst/>
              <a:gdLst/>
              <a:ahLst/>
              <a:cxnLst/>
              <a:rect l="l" t="t" r="r" b="b"/>
              <a:pathLst>
                <a:path w="20320" h="127000">
                  <a:moveTo>
                    <a:pt x="0" y="126428"/>
                  </a:moveTo>
                  <a:lnTo>
                    <a:pt x="20318" y="126428"/>
                  </a:lnTo>
                  <a:lnTo>
                    <a:pt x="20318" y="0"/>
                  </a:lnTo>
                  <a:lnTo>
                    <a:pt x="0" y="0"/>
                  </a:lnTo>
                  <a:lnTo>
                    <a:pt x="0" y="126428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6282432" y="3840394"/>
              <a:ext cx="67310" cy="127000"/>
            </a:xfrm>
            <a:custGeom>
              <a:avLst/>
              <a:gdLst/>
              <a:ahLst/>
              <a:cxnLst/>
              <a:rect l="l" t="t" r="r" b="b"/>
              <a:pathLst>
                <a:path w="67310" h="127000">
                  <a:moveTo>
                    <a:pt x="0" y="3043"/>
                  </a:moveTo>
                  <a:lnTo>
                    <a:pt x="1523" y="126428"/>
                  </a:lnTo>
                  <a:lnTo>
                    <a:pt x="64129" y="120214"/>
                  </a:lnTo>
                  <a:lnTo>
                    <a:pt x="67304" y="0"/>
                  </a:lnTo>
                  <a:lnTo>
                    <a:pt x="0" y="3043"/>
                  </a:lnTo>
                  <a:close/>
                </a:path>
              </a:pathLst>
            </a:custGeom>
            <a:ln w="125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6287131" y="3996496"/>
              <a:ext cx="20320" cy="127000"/>
            </a:xfrm>
            <a:custGeom>
              <a:avLst/>
              <a:gdLst/>
              <a:ahLst/>
              <a:cxnLst/>
              <a:rect l="l" t="t" r="r" b="b"/>
              <a:pathLst>
                <a:path w="20320" h="127000">
                  <a:moveTo>
                    <a:pt x="0" y="126453"/>
                  </a:moveTo>
                  <a:lnTo>
                    <a:pt x="20318" y="126453"/>
                  </a:lnTo>
                  <a:lnTo>
                    <a:pt x="20318" y="0"/>
                  </a:lnTo>
                  <a:lnTo>
                    <a:pt x="0" y="0"/>
                  </a:lnTo>
                  <a:lnTo>
                    <a:pt x="0" y="126453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6287131" y="3996496"/>
              <a:ext cx="67310" cy="127000"/>
            </a:xfrm>
            <a:custGeom>
              <a:avLst/>
              <a:gdLst/>
              <a:ahLst/>
              <a:cxnLst/>
              <a:rect l="l" t="t" r="r" b="b"/>
              <a:pathLst>
                <a:path w="67310" h="127000">
                  <a:moveTo>
                    <a:pt x="0" y="3170"/>
                  </a:moveTo>
                  <a:lnTo>
                    <a:pt x="1523" y="126453"/>
                  </a:lnTo>
                  <a:lnTo>
                    <a:pt x="64129" y="120214"/>
                  </a:lnTo>
                  <a:lnTo>
                    <a:pt x="67304" y="0"/>
                  </a:lnTo>
                  <a:lnTo>
                    <a:pt x="0" y="3170"/>
                  </a:lnTo>
                  <a:close/>
                </a:path>
              </a:pathLst>
            </a:custGeom>
            <a:ln w="125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6287131" y="4147919"/>
              <a:ext cx="20320" cy="131445"/>
            </a:xfrm>
            <a:custGeom>
              <a:avLst/>
              <a:gdLst/>
              <a:ahLst/>
              <a:cxnLst/>
              <a:rect l="l" t="t" r="r" b="b"/>
              <a:pathLst>
                <a:path w="20320" h="131445">
                  <a:moveTo>
                    <a:pt x="0" y="131145"/>
                  </a:moveTo>
                  <a:lnTo>
                    <a:pt x="20318" y="131145"/>
                  </a:lnTo>
                  <a:lnTo>
                    <a:pt x="20318" y="0"/>
                  </a:lnTo>
                  <a:lnTo>
                    <a:pt x="0" y="0"/>
                  </a:lnTo>
                  <a:lnTo>
                    <a:pt x="0" y="131145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6287131" y="4147919"/>
              <a:ext cx="64135" cy="131445"/>
            </a:xfrm>
            <a:custGeom>
              <a:avLst/>
              <a:gdLst/>
              <a:ahLst/>
              <a:cxnLst/>
              <a:rect l="l" t="t" r="r" b="b"/>
              <a:pathLst>
                <a:path w="64135" h="131445">
                  <a:moveTo>
                    <a:pt x="0" y="9371"/>
                  </a:moveTo>
                  <a:lnTo>
                    <a:pt x="1523" y="131145"/>
                  </a:lnTo>
                  <a:lnTo>
                    <a:pt x="64129" y="124894"/>
                  </a:lnTo>
                  <a:lnTo>
                    <a:pt x="62605" y="0"/>
                  </a:lnTo>
                  <a:lnTo>
                    <a:pt x="0" y="9371"/>
                  </a:lnTo>
                  <a:close/>
                </a:path>
              </a:pathLst>
            </a:custGeom>
            <a:ln w="125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6287131" y="4304046"/>
              <a:ext cx="20320" cy="127000"/>
            </a:xfrm>
            <a:custGeom>
              <a:avLst/>
              <a:gdLst/>
              <a:ahLst/>
              <a:cxnLst/>
              <a:rect l="l" t="t" r="r" b="b"/>
              <a:pathLst>
                <a:path w="20320" h="127000">
                  <a:moveTo>
                    <a:pt x="0" y="126453"/>
                  </a:moveTo>
                  <a:lnTo>
                    <a:pt x="20318" y="126453"/>
                  </a:lnTo>
                  <a:lnTo>
                    <a:pt x="20318" y="0"/>
                  </a:lnTo>
                  <a:lnTo>
                    <a:pt x="0" y="0"/>
                  </a:lnTo>
                  <a:lnTo>
                    <a:pt x="0" y="126453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6287131" y="4304046"/>
              <a:ext cx="67310" cy="127000"/>
            </a:xfrm>
            <a:custGeom>
              <a:avLst/>
              <a:gdLst/>
              <a:ahLst/>
              <a:cxnLst/>
              <a:rect l="l" t="t" r="r" b="b"/>
              <a:pathLst>
                <a:path w="67310" h="127000">
                  <a:moveTo>
                    <a:pt x="0" y="4679"/>
                  </a:moveTo>
                  <a:lnTo>
                    <a:pt x="1523" y="126453"/>
                  </a:lnTo>
                  <a:lnTo>
                    <a:pt x="64129" y="121762"/>
                  </a:lnTo>
                  <a:lnTo>
                    <a:pt x="67304" y="0"/>
                  </a:lnTo>
                  <a:lnTo>
                    <a:pt x="0" y="4679"/>
                  </a:lnTo>
                  <a:close/>
                </a:path>
              </a:pathLst>
            </a:custGeom>
            <a:ln w="125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6287131" y="4455469"/>
              <a:ext cx="20320" cy="132715"/>
            </a:xfrm>
            <a:custGeom>
              <a:avLst/>
              <a:gdLst/>
              <a:ahLst/>
              <a:cxnLst/>
              <a:rect l="l" t="t" r="r" b="b"/>
              <a:pathLst>
                <a:path w="20320" h="132714">
                  <a:moveTo>
                    <a:pt x="0" y="132705"/>
                  </a:moveTo>
                  <a:lnTo>
                    <a:pt x="20318" y="132705"/>
                  </a:lnTo>
                  <a:lnTo>
                    <a:pt x="20318" y="0"/>
                  </a:lnTo>
                  <a:lnTo>
                    <a:pt x="0" y="0"/>
                  </a:lnTo>
                  <a:lnTo>
                    <a:pt x="0" y="132705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6287131" y="4455469"/>
              <a:ext cx="64135" cy="132715"/>
            </a:xfrm>
            <a:custGeom>
              <a:avLst/>
              <a:gdLst/>
              <a:ahLst/>
              <a:cxnLst/>
              <a:rect l="l" t="t" r="r" b="b"/>
              <a:pathLst>
                <a:path w="64135" h="132714">
                  <a:moveTo>
                    <a:pt x="0" y="9371"/>
                  </a:moveTo>
                  <a:lnTo>
                    <a:pt x="1523" y="132705"/>
                  </a:lnTo>
                  <a:lnTo>
                    <a:pt x="64129" y="126453"/>
                  </a:lnTo>
                  <a:lnTo>
                    <a:pt x="62605" y="0"/>
                  </a:lnTo>
                  <a:lnTo>
                    <a:pt x="0" y="9371"/>
                  </a:lnTo>
                  <a:close/>
                </a:path>
              </a:pathLst>
            </a:custGeom>
            <a:ln w="125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6302750" y="3840394"/>
              <a:ext cx="67310" cy="127000"/>
            </a:xfrm>
            <a:custGeom>
              <a:avLst/>
              <a:gdLst/>
              <a:ahLst/>
              <a:cxnLst/>
              <a:rect l="l" t="t" r="r" b="b"/>
              <a:pathLst>
                <a:path w="67310" h="127000">
                  <a:moveTo>
                    <a:pt x="67304" y="0"/>
                  </a:moveTo>
                  <a:lnTo>
                    <a:pt x="0" y="3043"/>
                  </a:lnTo>
                  <a:lnTo>
                    <a:pt x="0" y="126428"/>
                  </a:lnTo>
                  <a:lnTo>
                    <a:pt x="64129" y="120214"/>
                  </a:lnTo>
                  <a:lnTo>
                    <a:pt x="6730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6302750" y="3840394"/>
              <a:ext cx="67310" cy="127000"/>
            </a:xfrm>
            <a:custGeom>
              <a:avLst/>
              <a:gdLst/>
              <a:ahLst/>
              <a:cxnLst/>
              <a:rect l="l" t="t" r="r" b="b"/>
              <a:pathLst>
                <a:path w="67310" h="127000">
                  <a:moveTo>
                    <a:pt x="0" y="3043"/>
                  </a:moveTo>
                  <a:lnTo>
                    <a:pt x="0" y="126428"/>
                  </a:lnTo>
                  <a:lnTo>
                    <a:pt x="64129" y="120214"/>
                  </a:lnTo>
                  <a:lnTo>
                    <a:pt x="67304" y="0"/>
                  </a:lnTo>
                  <a:lnTo>
                    <a:pt x="0" y="3043"/>
                  </a:lnTo>
                  <a:close/>
                </a:path>
              </a:pathLst>
            </a:custGeom>
            <a:ln w="125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6307449" y="3996496"/>
              <a:ext cx="67310" cy="127000"/>
            </a:xfrm>
            <a:custGeom>
              <a:avLst/>
              <a:gdLst/>
              <a:ahLst/>
              <a:cxnLst/>
              <a:rect l="l" t="t" r="r" b="b"/>
              <a:pathLst>
                <a:path w="67310" h="127000">
                  <a:moveTo>
                    <a:pt x="67304" y="0"/>
                  </a:moveTo>
                  <a:lnTo>
                    <a:pt x="0" y="3170"/>
                  </a:lnTo>
                  <a:lnTo>
                    <a:pt x="1523" y="126453"/>
                  </a:lnTo>
                  <a:lnTo>
                    <a:pt x="64129" y="120214"/>
                  </a:lnTo>
                  <a:lnTo>
                    <a:pt x="6730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6307449" y="3996496"/>
              <a:ext cx="67310" cy="127000"/>
            </a:xfrm>
            <a:custGeom>
              <a:avLst/>
              <a:gdLst/>
              <a:ahLst/>
              <a:cxnLst/>
              <a:rect l="l" t="t" r="r" b="b"/>
              <a:pathLst>
                <a:path w="67310" h="127000">
                  <a:moveTo>
                    <a:pt x="0" y="3170"/>
                  </a:moveTo>
                  <a:lnTo>
                    <a:pt x="1523" y="126453"/>
                  </a:lnTo>
                  <a:lnTo>
                    <a:pt x="64129" y="120214"/>
                  </a:lnTo>
                  <a:lnTo>
                    <a:pt x="67304" y="0"/>
                  </a:lnTo>
                  <a:lnTo>
                    <a:pt x="0" y="3170"/>
                  </a:lnTo>
                  <a:close/>
                </a:path>
              </a:pathLst>
            </a:custGeom>
            <a:ln w="125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6307449" y="4147919"/>
              <a:ext cx="64135" cy="131445"/>
            </a:xfrm>
            <a:custGeom>
              <a:avLst/>
              <a:gdLst/>
              <a:ahLst/>
              <a:cxnLst/>
              <a:rect l="l" t="t" r="r" b="b"/>
              <a:pathLst>
                <a:path w="64135" h="131445">
                  <a:moveTo>
                    <a:pt x="62605" y="0"/>
                  </a:moveTo>
                  <a:lnTo>
                    <a:pt x="0" y="9371"/>
                  </a:lnTo>
                  <a:lnTo>
                    <a:pt x="1523" y="131145"/>
                  </a:lnTo>
                  <a:lnTo>
                    <a:pt x="64129" y="124894"/>
                  </a:lnTo>
                  <a:lnTo>
                    <a:pt x="626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6307449" y="4147919"/>
              <a:ext cx="64135" cy="131445"/>
            </a:xfrm>
            <a:custGeom>
              <a:avLst/>
              <a:gdLst/>
              <a:ahLst/>
              <a:cxnLst/>
              <a:rect l="l" t="t" r="r" b="b"/>
              <a:pathLst>
                <a:path w="64135" h="131445">
                  <a:moveTo>
                    <a:pt x="0" y="9371"/>
                  </a:moveTo>
                  <a:lnTo>
                    <a:pt x="1523" y="131145"/>
                  </a:lnTo>
                  <a:lnTo>
                    <a:pt x="64129" y="124894"/>
                  </a:lnTo>
                  <a:lnTo>
                    <a:pt x="62605" y="0"/>
                  </a:lnTo>
                  <a:lnTo>
                    <a:pt x="0" y="9371"/>
                  </a:lnTo>
                  <a:close/>
                </a:path>
              </a:pathLst>
            </a:custGeom>
            <a:ln w="125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6307449" y="4304046"/>
              <a:ext cx="67310" cy="127000"/>
            </a:xfrm>
            <a:custGeom>
              <a:avLst/>
              <a:gdLst/>
              <a:ahLst/>
              <a:cxnLst/>
              <a:rect l="l" t="t" r="r" b="b"/>
              <a:pathLst>
                <a:path w="67310" h="127000">
                  <a:moveTo>
                    <a:pt x="67304" y="0"/>
                  </a:moveTo>
                  <a:lnTo>
                    <a:pt x="0" y="4679"/>
                  </a:lnTo>
                  <a:lnTo>
                    <a:pt x="1523" y="126453"/>
                  </a:lnTo>
                  <a:lnTo>
                    <a:pt x="64129" y="121762"/>
                  </a:lnTo>
                  <a:lnTo>
                    <a:pt x="6730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6307449" y="4304046"/>
              <a:ext cx="67310" cy="127000"/>
            </a:xfrm>
            <a:custGeom>
              <a:avLst/>
              <a:gdLst/>
              <a:ahLst/>
              <a:cxnLst/>
              <a:rect l="l" t="t" r="r" b="b"/>
              <a:pathLst>
                <a:path w="67310" h="127000">
                  <a:moveTo>
                    <a:pt x="0" y="4679"/>
                  </a:moveTo>
                  <a:lnTo>
                    <a:pt x="1523" y="126453"/>
                  </a:lnTo>
                  <a:lnTo>
                    <a:pt x="64129" y="121762"/>
                  </a:lnTo>
                  <a:lnTo>
                    <a:pt x="67304" y="0"/>
                  </a:lnTo>
                  <a:lnTo>
                    <a:pt x="0" y="4679"/>
                  </a:lnTo>
                  <a:close/>
                </a:path>
              </a:pathLst>
            </a:custGeom>
            <a:ln w="125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6307449" y="4455469"/>
              <a:ext cx="64135" cy="132715"/>
            </a:xfrm>
            <a:custGeom>
              <a:avLst/>
              <a:gdLst/>
              <a:ahLst/>
              <a:cxnLst/>
              <a:rect l="l" t="t" r="r" b="b"/>
              <a:pathLst>
                <a:path w="64135" h="132714">
                  <a:moveTo>
                    <a:pt x="62605" y="0"/>
                  </a:moveTo>
                  <a:lnTo>
                    <a:pt x="0" y="9371"/>
                  </a:lnTo>
                  <a:lnTo>
                    <a:pt x="1523" y="132705"/>
                  </a:lnTo>
                  <a:lnTo>
                    <a:pt x="64129" y="126453"/>
                  </a:lnTo>
                  <a:lnTo>
                    <a:pt x="626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6307449" y="4455469"/>
              <a:ext cx="64135" cy="132715"/>
            </a:xfrm>
            <a:custGeom>
              <a:avLst/>
              <a:gdLst/>
              <a:ahLst/>
              <a:cxnLst/>
              <a:rect l="l" t="t" r="r" b="b"/>
              <a:pathLst>
                <a:path w="64135" h="132714">
                  <a:moveTo>
                    <a:pt x="0" y="9371"/>
                  </a:moveTo>
                  <a:lnTo>
                    <a:pt x="1523" y="132705"/>
                  </a:lnTo>
                  <a:lnTo>
                    <a:pt x="64129" y="126453"/>
                  </a:lnTo>
                  <a:lnTo>
                    <a:pt x="62605" y="0"/>
                  </a:lnTo>
                  <a:lnTo>
                    <a:pt x="0" y="9371"/>
                  </a:lnTo>
                  <a:close/>
                </a:path>
              </a:pathLst>
            </a:custGeom>
            <a:ln w="125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4800567" y="2171460"/>
              <a:ext cx="1306830" cy="2921000"/>
            </a:xfrm>
            <a:custGeom>
              <a:avLst/>
              <a:gdLst/>
              <a:ahLst/>
              <a:cxnLst/>
              <a:rect l="l" t="t" r="r" b="b"/>
              <a:pathLst>
                <a:path w="1306829" h="2921000">
                  <a:moveTo>
                    <a:pt x="1234617" y="0"/>
                  </a:moveTo>
                  <a:lnTo>
                    <a:pt x="0" y="39057"/>
                  </a:lnTo>
                  <a:lnTo>
                    <a:pt x="373988" y="2888190"/>
                  </a:lnTo>
                  <a:lnTo>
                    <a:pt x="1306620" y="2920970"/>
                  </a:lnTo>
                  <a:lnTo>
                    <a:pt x="1234617" y="0"/>
                  </a:lnTo>
                  <a:close/>
                </a:path>
              </a:pathLst>
            </a:custGeom>
            <a:solidFill>
              <a:srgbClr val="7E7E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4800567" y="2171460"/>
              <a:ext cx="1306830" cy="2921000"/>
            </a:xfrm>
            <a:custGeom>
              <a:avLst/>
              <a:gdLst/>
              <a:ahLst/>
              <a:cxnLst/>
              <a:rect l="l" t="t" r="r" b="b"/>
              <a:pathLst>
                <a:path w="1306829" h="2921000">
                  <a:moveTo>
                    <a:pt x="0" y="39057"/>
                  </a:moveTo>
                  <a:lnTo>
                    <a:pt x="373988" y="2888190"/>
                  </a:lnTo>
                  <a:lnTo>
                    <a:pt x="1306620" y="2920970"/>
                  </a:lnTo>
                  <a:lnTo>
                    <a:pt x="1234617" y="0"/>
                  </a:lnTo>
                  <a:lnTo>
                    <a:pt x="0" y="39057"/>
                  </a:lnTo>
                  <a:close/>
                </a:path>
              </a:pathLst>
            </a:custGeom>
            <a:ln w="125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5176117" y="5051839"/>
              <a:ext cx="932815" cy="198755"/>
            </a:xfrm>
            <a:custGeom>
              <a:avLst/>
              <a:gdLst/>
              <a:ahLst/>
              <a:cxnLst/>
              <a:rect l="l" t="t" r="r" b="b"/>
              <a:pathLst>
                <a:path w="932814" h="198754">
                  <a:moveTo>
                    <a:pt x="0" y="0"/>
                  </a:moveTo>
                  <a:lnTo>
                    <a:pt x="15645" y="154554"/>
                  </a:lnTo>
                  <a:lnTo>
                    <a:pt x="932594" y="198266"/>
                  </a:lnTo>
                  <a:lnTo>
                    <a:pt x="932594" y="405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5F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5176117" y="5051839"/>
              <a:ext cx="932815" cy="198755"/>
            </a:xfrm>
            <a:custGeom>
              <a:avLst/>
              <a:gdLst/>
              <a:ahLst/>
              <a:cxnLst/>
              <a:rect l="l" t="t" r="r" b="b"/>
              <a:pathLst>
                <a:path w="932814" h="198754">
                  <a:moveTo>
                    <a:pt x="0" y="0"/>
                  </a:moveTo>
                  <a:lnTo>
                    <a:pt x="932594" y="40591"/>
                  </a:lnTo>
                  <a:lnTo>
                    <a:pt x="932594" y="198266"/>
                  </a:lnTo>
                  <a:lnTo>
                    <a:pt x="15645" y="154554"/>
                  </a:lnTo>
                  <a:lnTo>
                    <a:pt x="0" y="0"/>
                  </a:lnTo>
                  <a:close/>
                </a:path>
              </a:pathLst>
            </a:custGeom>
            <a:ln w="125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4853762" y="2226119"/>
              <a:ext cx="1183005" cy="2823210"/>
            </a:xfrm>
            <a:custGeom>
              <a:avLst/>
              <a:gdLst/>
              <a:ahLst/>
              <a:cxnLst/>
              <a:rect l="l" t="t" r="r" b="b"/>
              <a:pathLst>
                <a:path w="1183004" h="2823210">
                  <a:moveTo>
                    <a:pt x="37553" y="54660"/>
                  </a:moveTo>
                  <a:lnTo>
                    <a:pt x="36080" y="46774"/>
                  </a:lnTo>
                  <a:lnTo>
                    <a:pt x="32054" y="40322"/>
                  </a:lnTo>
                  <a:lnTo>
                    <a:pt x="26085" y="35966"/>
                  </a:lnTo>
                  <a:lnTo>
                    <a:pt x="18783" y="34366"/>
                  </a:lnTo>
                  <a:lnTo>
                    <a:pt x="11468" y="35966"/>
                  </a:lnTo>
                  <a:lnTo>
                    <a:pt x="5499" y="40322"/>
                  </a:lnTo>
                  <a:lnTo>
                    <a:pt x="1473" y="46774"/>
                  </a:lnTo>
                  <a:lnTo>
                    <a:pt x="0" y="54660"/>
                  </a:lnTo>
                  <a:lnTo>
                    <a:pt x="1473" y="62534"/>
                  </a:lnTo>
                  <a:lnTo>
                    <a:pt x="5499" y="68986"/>
                  </a:lnTo>
                  <a:lnTo>
                    <a:pt x="11468" y="73342"/>
                  </a:lnTo>
                  <a:lnTo>
                    <a:pt x="18783" y="74942"/>
                  </a:lnTo>
                  <a:lnTo>
                    <a:pt x="26085" y="73342"/>
                  </a:lnTo>
                  <a:lnTo>
                    <a:pt x="32054" y="68986"/>
                  </a:lnTo>
                  <a:lnTo>
                    <a:pt x="36080" y="62534"/>
                  </a:lnTo>
                  <a:lnTo>
                    <a:pt x="37553" y="54660"/>
                  </a:lnTo>
                  <a:close/>
                </a:path>
                <a:path w="1183004" h="2823210">
                  <a:moveTo>
                    <a:pt x="392760" y="2771876"/>
                  </a:moveTo>
                  <a:lnTo>
                    <a:pt x="391287" y="2763672"/>
                  </a:lnTo>
                  <a:lnTo>
                    <a:pt x="387261" y="2756966"/>
                  </a:lnTo>
                  <a:lnTo>
                    <a:pt x="381292" y="2752445"/>
                  </a:lnTo>
                  <a:lnTo>
                    <a:pt x="373976" y="2750794"/>
                  </a:lnTo>
                  <a:lnTo>
                    <a:pt x="366674" y="2752445"/>
                  </a:lnTo>
                  <a:lnTo>
                    <a:pt x="360718" y="2756966"/>
                  </a:lnTo>
                  <a:lnTo>
                    <a:pt x="356692" y="2763672"/>
                  </a:lnTo>
                  <a:lnTo>
                    <a:pt x="355219" y="2771876"/>
                  </a:lnTo>
                  <a:lnTo>
                    <a:pt x="356692" y="2780080"/>
                  </a:lnTo>
                  <a:lnTo>
                    <a:pt x="360718" y="2786773"/>
                  </a:lnTo>
                  <a:lnTo>
                    <a:pt x="366674" y="2791295"/>
                  </a:lnTo>
                  <a:lnTo>
                    <a:pt x="373976" y="2792946"/>
                  </a:lnTo>
                  <a:lnTo>
                    <a:pt x="381292" y="2791295"/>
                  </a:lnTo>
                  <a:lnTo>
                    <a:pt x="387261" y="2786773"/>
                  </a:lnTo>
                  <a:lnTo>
                    <a:pt x="391287" y="2780080"/>
                  </a:lnTo>
                  <a:lnTo>
                    <a:pt x="392760" y="2771876"/>
                  </a:lnTo>
                  <a:close/>
                </a:path>
                <a:path w="1183004" h="2823210">
                  <a:moveTo>
                    <a:pt x="1098486" y="20294"/>
                  </a:moveTo>
                  <a:lnTo>
                    <a:pt x="1097000" y="12407"/>
                  </a:lnTo>
                  <a:lnTo>
                    <a:pt x="1092987" y="5956"/>
                  </a:lnTo>
                  <a:lnTo>
                    <a:pt x="1087018" y="1600"/>
                  </a:lnTo>
                  <a:lnTo>
                    <a:pt x="1079715" y="0"/>
                  </a:lnTo>
                  <a:lnTo>
                    <a:pt x="1072400" y="1600"/>
                  </a:lnTo>
                  <a:lnTo>
                    <a:pt x="1066431" y="5956"/>
                  </a:lnTo>
                  <a:lnTo>
                    <a:pt x="1062405" y="12407"/>
                  </a:lnTo>
                  <a:lnTo>
                    <a:pt x="1060932" y="20294"/>
                  </a:lnTo>
                  <a:lnTo>
                    <a:pt x="1062405" y="28219"/>
                  </a:lnTo>
                  <a:lnTo>
                    <a:pt x="1066431" y="34671"/>
                  </a:lnTo>
                  <a:lnTo>
                    <a:pt x="1072400" y="39001"/>
                  </a:lnTo>
                  <a:lnTo>
                    <a:pt x="1079715" y="40576"/>
                  </a:lnTo>
                  <a:lnTo>
                    <a:pt x="1087018" y="39001"/>
                  </a:lnTo>
                  <a:lnTo>
                    <a:pt x="1092987" y="34671"/>
                  </a:lnTo>
                  <a:lnTo>
                    <a:pt x="1097000" y="28219"/>
                  </a:lnTo>
                  <a:lnTo>
                    <a:pt x="1098486" y="20294"/>
                  </a:lnTo>
                  <a:close/>
                </a:path>
                <a:path w="1183004" h="2823210">
                  <a:moveTo>
                    <a:pt x="1182979" y="2802305"/>
                  </a:moveTo>
                  <a:lnTo>
                    <a:pt x="1181506" y="2794406"/>
                  </a:lnTo>
                  <a:lnTo>
                    <a:pt x="1177480" y="2787954"/>
                  </a:lnTo>
                  <a:lnTo>
                    <a:pt x="1171511" y="2783611"/>
                  </a:lnTo>
                  <a:lnTo>
                    <a:pt x="1164209" y="2782011"/>
                  </a:lnTo>
                  <a:lnTo>
                    <a:pt x="1156893" y="2783611"/>
                  </a:lnTo>
                  <a:lnTo>
                    <a:pt x="1150924" y="2787954"/>
                  </a:lnTo>
                  <a:lnTo>
                    <a:pt x="1146898" y="2794406"/>
                  </a:lnTo>
                  <a:lnTo>
                    <a:pt x="1145425" y="2802305"/>
                  </a:lnTo>
                  <a:lnTo>
                    <a:pt x="1146898" y="2810205"/>
                  </a:lnTo>
                  <a:lnTo>
                    <a:pt x="1150924" y="2816656"/>
                  </a:lnTo>
                  <a:lnTo>
                    <a:pt x="1156893" y="2821013"/>
                  </a:lnTo>
                  <a:lnTo>
                    <a:pt x="1164209" y="2822613"/>
                  </a:lnTo>
                  <a:lnTo>
                    <a:pt x="1171511" y="2821013"/>
                  </a:lnTo>
                  <a:lnTo>
                    <a:pt x="1177480" y="2816656"/>
                  </a:lnTo>
                  <a:lnTo>
                    <a:pt x="1181506" y="2810205"/>
                  </a:lnTo>
                  <a:lnTo>
                    <a:pt x="1182979" y="28023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40279" y="2235456"/>
              <a:ext cx="3500433" cy="2746144"/>
            </a:xfrm>
            <a:prstGeom prst="rect">
              <a:avLst/>
            </a:prstGeom>
          </p:spPr>
        </p:pic>
      </p:grpSp>
      <p:sp>
        <p:nvSpPr>
          <p:cNvPr id="54" name="object 5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Slide</a:t>
            </a:r>
            <a:r>
              <a:rPr dirty="0" spc="-40"/>
              <a:t> </a:t>
            </a: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6242049"/>
            <a:ext cx="9156700" cy="622300"/>
            <a:chOff x="-6350" y="6242049"/>
            <a:chExt cx="9156700" cy="6223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6176" y="6463287"/>
              <a:ext cx="715518" cy="39471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0140" y="6463287"/>
              <a:ext cx="403859" cy="394712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1816607" y="0"/>
            <a:ext cx="5543550" cy="1529715"/>
            <a:chOff x="1816607" y="0"/>
            <a:chExt cx="5543550" cy="1529715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52471" y="0"/>
              <a:ext cx="4812030" cy="91973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6607" y="409955"/>
              <a:ext cx="5543550" cy="111937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4548" rIns="0" bIns="0" rtlCol="0" vert="horz">
            <a:spAutoFit/>
          </a:bodyPr>
          <a:lstStyle/>
          <a:p>
            <a:pPr marL="2016760" marR="5080" indent="435609">
              <a:lnSpc>
                <a:spcPct val="100000"/>
              </a:lnSpc>
              <a:spcBef>
                <a:spcPts val="95"/>
              </a:spcBef>
            </a:pPr>
            <a:r>
              <a:rPr dirty="0" sz="4000"/>
              <a:t>Compromises</a:t>
            </a:r>
            <a:r>
              <a:rPr dirty="0" sz="4000" spc="-145"/>
              <a:t> </a:t>
            </a:r>
            <a:r>
              <a:rPr dirty="0" sz="4000" spc="-25"/>
              <a:t>to </a:t>
            </a:r>
            <a:r>
              <a:rPr dirty="0" sz="4000"/>
              <a:t>Intellectual</a:t>
            </a:r>
            <a:r>
              <a:rPr dirty="0" sz="4000" spc="-190"/>
              <a:t> </a:t>
            </a:r>
            <a:r>
              <a:rPr dirty="0" sz="4000" spc="-10"/>
              <a:t>Property</a:t>
            </a:r>
            <a:endParaRPr sz="4000"/>
          </a:p>
        </p:txBody>
      </p:sp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5556" y="1956816"/>
            <a:ext cx="192633" cy="248412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5556" y="3322320"/>
            <a:ext cx="192633" cy="248412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71576" y="4319523"/>
            <a:ext cx="125808" cy="85344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71576" y="4758435"/>
            <a:ext cx="125808" cy="85344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71576" y="5197347"/>
            <a:ext cx="125808" cy="85344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71576" y="5636259"/>
            <a:ext cx="125808" cy="85343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802640" y="1852625"/>
            <a:ext cx="7272655" cy="40030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latin typeface="Arial"/>
                <a:cs typeface="Arial"/>
              </a:rPr>
              <a:t>Intellectual</a:t>
            </a:r>
            <a:r>
              <a:rPr dirty="0" sz="2800" spc="-8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property</a:t>
            </a:r>
            <a:r>
              <a:rPr dirty="0" sz="2800" spc="-6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is</a:t>
            </a:r>
            <a:r>
              <a:rPr dirty="0" sz="2800" spc="-6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“the</a:t>
            </a:r>
            <a:r>
              <a:rPr dirty="0" sz="2800" spc="-8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ownership</a:t>
            </a:r>
            <a:r>
              <a:rPr dirty="0" sz="2800" spc="-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of</a:t>
            </a:r>
            <a:r>
              <a:rPr dirty="0" sz="2800" spc="-85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ideas </a:t>
            </a:r>
            <a:r>
              <a:rPr dirty="0" sz="2800">
                <a:latin typeface="Arial"/>
                <a:cs typeface="Arial"/>
              </a:rPr>
              <a:t>and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control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over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the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tangible</a:t>
            </a:r>
            <a:r>
              <a:rPr dirty="0" sz="2800" spc="-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or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virtual </a:t>
            </a:r>
            <a:r>
              <a:rPr dirty="0" sz="2800">
                <a:latin typeface="Arial"/>
                <a:cs typeface="Arial"/>
              </a:rPr>
              <a:t>representation</a:t>
            </a:r>
            <a:r>
              <a:rPr dirty="0" sz="2800" spc="-7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of</a:t>
            </a:r>
            <a:r>
              <a:rPr dirty="0" sz="2800" spc="-7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those</a:t>
            </a:r>
            <a:r>
              <a:rPr dirty="0" sz="2800" spc="-80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ideas”</a:t>
            </a:r>
            <a:endParaRPr sz="2800">
              <a:latin typeface="Arial"/>
              <a:cs typeface="Arial"/>
            </a:endParaRPr>
          </a:p>
          <a:p>
            <a:pPr marL="12700" marR="180975">
              <a:lnSpc>
                <a:spcPct val="100000"/>
              </a:lnSpc>
              <a:spcBef>
                <a:spcPts val="675"/>
              </a:spcBef>
            </a:pPr>
            <a:r>
              <a:rPr dirty="0" sz="2800">
                <a:latin typeface="Arial"/>
                <a:cs typeface="Arial"/>
              </a:rPr>
              <a:t>Many</a:t>
            </a:r>
            <a:r>
              <a:rPr dirty="0" sz="2800" spc="-7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organizations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are</a:t>
            </a:r>
            <a:r>
              <a:rPr dirty="0" sz="2800" spc="-6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in</a:t>
            </a:r>
            <a:r>
              <a:rPr dirty="0" sz="2800" spc="-6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business</a:t>
            </a:r>
            <a:r>
              <a:rPr dirty="0" sz="2800" spc="-7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to</a:t>
            </a:r>
            <a:r>
              <a:rPr dirty="0" sz="2800" spc="-75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create </a:t>
            </a:r>
            <a:r>
              <a:rPr dirty="0" sz="2800">
                <a:latin typeface="Arial"/>
                <a:cs typeface="Arial"/>
              </a:rPr>
              <a:t>intellectual</a:t>
            </a:r>
            <a:r>
              <a:rPr dirty="0" sz="2800" spc="-130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property</a:t>
            </a:r>
            <a:endParaRPr sz="2800">
              <a:latin typeface="Arial"/>
              <a:cs typeface="Arial"/>
            </a:endParaRPr>
          </a:p>
          <a:p>
            <a:pPr marL="413384" marR="5089525">
              <a:lnSpc>
                <a:spcPct val="120000"/>
              </a:lnSpc>
              <a:spcBef>
                <a:spcPts val="20"/>
              </a:spcBef>
            </a:pPr>
            <a:r>
              <a:rPr dirty="0" sz="2400">
                <a:latin typeface="Arial"/>
                <a:cs typeface="Arial"/>
              </a:rPr>
              <a:t>trade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secrets copyrights trademarks patents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Slide</a:t>
            </a:r>
            <a:r>
              <a:rPr dirty="0" spc="-40"/>
              <a:t> </a:t>
            </a: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6242049"/>
            <a:ext cx="9156700" cy="622300"/>
            <a:chOff x="-6350" y="6242049"/>
            <a:chExt cx="9156700" cy="6223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65235" y="6463287"/>
              <a:ext cx="715518" cy="39471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39200" y="6463287"/>
              <a:ext cx="304800" cy="394712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54480" y="59435"/>
            <a:ext cx="6069330" cy="122910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48538" rIns="0" bIns="0" rtlCol="0" vert="horz">
            <a:spAutoFit/>
          </a:bodyPr>
          <a:lstStyle/>
          <a:p>
            <a:pPr marL="1784985">
              <a:lnSpc>
                <a:spcPct val="100000"/>
              </a:lnSpc>
              <a:spcBef>
                <a:spcPts val="100"/>
              </a:spcBef>
            </a:pPr>
            <a:r>
              <a:rPr dirty="0"/>
              <a:t>Learning </a:t>
            </a:r>
            <a:r>
              <a:rPr dirty="0" spc="-10"/>
              <a:t>Objectives</a:t>
            </a: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Slide</a:t>
            </a:r>
            <a:r>
              <a:rPr dirty="0" spc="-40"/>
              <a:t> </a:t>
            </a: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7" name="object 7" descr=""/>
          <p:cNvSpPr txBox="1"/>
          <p:nvPr/>
        </p:nvSpPr>
        <p:spPr>
          <a:xfrm>
            <a:off x="535940" y="1434655"/>
            <a:ext cx="5871845" cy="3977004"/>
          </a:xfrm>
          <a:prstGeom prst="rect">
            <a:avLst/>
          </a:prstGeom>
        </p:spPr>
        <p:txBody>
          <a:bodyPr wrap="square" lIns="0" tIns="123190" rIns="0" bIns="0" rtlCol="0" vert="horz">
            <a:spAutoFit/>
          </a:bodyPr>
          <a:lstStyle/>
          <a:p>
            <a:pPr marL="421005" indent="-409575">
              <a:lnSpc>
                <a:spcPct val="100000"/>
              </a:lnSpc>
              <a:spcBef>
                <a:spcPts val="970"/>
              </a:spcBef>
              <a:buClr>
                <a:srgbClr val="0000FF"/>
              </a:buClr>
              <a:buSzPct val="97222"/>
              <a:buFont typeface="Wingdings"/>
              <a:buChar char=""/>
              <a:tabLst>
                <a:tab pos="421005" algn="l"/>
              </a:tabLst>
            </a:pPr>
            <a:r>
              <a:rPr dirty="0" sz="3600">
                <a:latin typeface="Arial"/>
                <a:cs typeface="Arial"/>
              </a:rPr>
              <a:t>Security</a:t>
            </a:r>
            <a:r>
              <a:rPr dirty="0" sz="3600" spc="-1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threats</a:t>
            </a:r>
            <a:r>
              <a:rPr dirty="0" sz="3600" spc="-5">
                <a:latin typeface="Arial"/>
                <a:cs typeface="Arial"/>
              </a:rPr>
              <a:t> </a:t>
            </a:r>
            <a:r>
              <a:rPr dirty="0" sz="3600" spc="-25">
                <a:latin typeface="Arial"/>
                <a:cs typeface="Arial"/>
              </a:rPr>
              <a:t>to</a:t>
            </a:r>
            <a:endParaRPr sz="3600">
              <a:latin typeface="Arial"/>
              <a:cs typeface="Arial"/>
            </a:endParaRPr>
          </a:p>
          <a:p>
            <a:pPr lvl="1" marL="877569" indent="-409575">
              <a:lnSpc>
                <a:spcPct val="100000"/>
              </a:lnSpc>
              <a:spcBef>
                <a:spcPts val="865"/>
              </a:spcBef>
              <a:buClr>
                <a:srgbClr val="0000FF"/>
              </a:buClr>
              <a:buSzPct val="97222"/>
              <a:buFont typeface="Wingdings"/>
              <a:buChar char=""/>
              <a:tabLst>
                <a:tab pos="877569" algn="l"/>
              </a:tabLst>
            </a:pPr>
            <a:r>
              <a:rPr dirty="0" sz="3600" spc="-20">
                <a:latin typeface="Arial"/>
                <a:cs typeface="Arial"/>
              </a:rPr>
              <a:t>data</a:t>
            </a:r>
            <a:endParaRPr sz="3600">
              <a:latin typeface="Arial"/>
              <a:cs typeface="Arial"/>
            </a:endParaRPr>
          </a:p>
          <a:p>
            <a:pPr lvl="1" marL="1003935" indent="-534035">
              <a:lnSpc>
                <a:spcPct val="100000"/>
              </a:lnSpc>
              <a:spcBef>
                <a:spcPts val="865"/>
              </a:spcBef>
              <a:buClr>
                <a:srgbClr val="0000FF"/>
              </a:buClr>
              <a:buSzPct val="97222"/>
              <a:buFont typeface="Wingdings"/>
              <a:buChar char=""/>
              <a:tabLst>
                <a:tab pos="1003935" algn="l"/>
              </a:tabLst>
            </a:pPr>
            <a:r>
              <a:rPr dirty="0" sz="3600">
                <a:latin typeface="Arial"/>
                <a:cs typeface="Arial"/>
              </a:rPr>
              <a:t>hardware</a:t>
            </a:r>
            <a:r>
              <a:rPr dirty="0" sz="3600" spc="-20">
                <a:latin typeface="Arial"/>
                <a:cs typeface="Arial"/>
              </a:rPr>
              <a:t> </a:t>
            </a:r>
            <a:r>
              <a:rPr dirty="0" sz="3600" spc="-25">
                <a:latin typeface="Arial"/>
                <a:cs typeface="Arial"/>
              </a:rPr>
              <a:t>and</a:t>
            </a:r>
            <a:endParaRPr sz="3600">
              <a:latin typeface="Arial"/>
              <a:cs typeface="Arial"/>
            </a:endParaRPr>
          </a:p>
          <a:p>
            <a:pPr lvl="1" marL="877569" indent="-409575">
              <a:lnSpc>
                <a:spcPct val="100000"/>
              </a:lnSpc>
              <a:spcBef>
                <a:spcPts val="865"/>
              </a:spcBef>
              <a:buClr>
                <a:srgbClr val="0000FF"/>
              </a:buClr>
              <a:buSzPct val="97222"/>
              <a:buFont typeface="Wingdings"/>
              <a:buChar char=""/>
              <a:tabLst>
                <a:tab pos="877569" algn="l"/>
              </a:tabLst>
            </a:pPr>
            <a:r>
              <a:rPr dirty="0" sz="3600" spc="-10">
                <a:latin typeface="Arial"/>
                <a:cs typeface="Arial"/>
              </a:rPr>
              <a:t>users,</a:t>
            </a:r>
            <a:endParaRPr sz="3600">
              <a:latin typeface="Arial"/>
              <a:cs typeface="Arial"/>
            </a:endParaRPr>
          </a:p>
          <a:p>
            <a:pPr marL="547370" indent="-534670">
              <a:lnSpc>
                <a:spcPct val="100000"/>
              </a:lnSpc>
              <a:spcBef>
                <a:spcPts val="865"/>
              </a:spcBef>
              <a:buClr>
                <a:srgbClr val="0000FF"/>
              </a:buClr>
              <a:buSzPct val="97222"/>
              <a:buFont typeface="Wingdings"/>
              <a:buChar char=""/>
              <a:tabLst>
                <a:tab pos="547370" algn="l"/>
              </a:tabLst>
            </a:pPr>
            <a:r>
              <a:rPr dirty="0" sz="3600">
                <a:latin typeface="Arial"/>
                <a:cs typeface="Arial"/>
              </a:rPr>
              <a:t>common</a:t>
            </a:r>
            <a:r>
              <a:rPr dirty="0" sz="3600" spc="-1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types</a:t>
            </a:r>
            <a:r>
              <a:rPr dirty="0" sz="3600" spc="-1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of</a:t>
            </a:r>
            <a:r>
              <a:rPr dirty="0" sz="3600" spc="-5">
                <a:latin typeface="Arial"/>
                <a:cs typeface="Arial"/>
              </a:rPr>
              <a:t> </a:t>
            </a:r>
            <a:r>
              <a:rPr dirty="0" sz="3600" spc="-10">
                <a:latin typeface="Arial"/>
                <a:cs typeface="Arial"/>
              </a:rPr>
              <a:t>hacking,</a:t>
            </a:r>
            <a:endParaRPr sz="3600">
              <a:latin typeface="Arial"/>
              <a:cs typeface="Arial"/>
            </a:endParaRPr>
          </a:p>
          <a:p>
            <a:pPr marL="547370" indent="-534670">
              <a:lnSpc>
                <a:spcPct val="100000"/>
              </a:lnSpc>
              <a:spcBef>
                <a:spcPts val="865"/>
              </a:spcBef>
              <a:buClr>
                <a:srgbClr val="0000FF"/>
              </a:buClr>
              <a:buSzPct val="97222"/>
              <a:buFont typeface="Wingdings"/>
              <a:buChar char=""/>
              <a:tabLst>
                <a:tab pos="547370" algn="l"/>
              </a:tabLst>
            </a:pPr>
            <a:r>
              <a:rPr dirty="0" sz="3600">
                <a:latin typeface="Arial"/>
                <a:cs typeface="Arial"/>
              </a:rPr>
              <a:t>protective</a:t>
            </a:r>
            <a:r>
              <a:rPr dirty="0" sz="3600" spc="-45">
                <a:latin typeface="Arial"/>
                <a:cs typeface="Arial"/>
              </a:rPr>
              <a:t> </a:t>
            </a:r>
            <a:r>
              <a:rPr dirty="0" sz="3600" spc="-10">
                <a:latin typeface="Arial"/>
                <a:cs typeface="Arial"/>
              </a:rPr>
              <a:t>measures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6242049"/>
            <a:ext cx="9156700" cy="622300"/>
            <a:chOff x="-6350" y="6242049"/>
            <a:chExt cx="9156700" cy="6223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6176" y="6463287"/>
              <a:ext cx="715518" cy="39471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0140" y="6463287"/>
              <a:ext cx="403859" cy="394712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1816607" y="0"/>
            <a:ext cx="5543550" cy="1529715"/>
            <a:chOff x="1816607" y="0"/>
            <a:chExt cx="5543550" cy="1529715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52471" y="0"/>
              <a:ext cx="4812030" cy="91973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6607" y="409955"/>
              <a:ext cx="5543550" cy="111937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4548" rIns="0" bIns="0" rtlCol="0" vert="horz">
            <a:spAutoFit/>
          </a:bodyPr>
          <a:lstStyle/>
          <a:p>
            <a:pPr marL="2016760" marR="5080" indent="435609">
              <a:lnSpc>
                <a:spcPct val="100000"/>
              </a:lnSpc>
              <a:spcBef>
                <a:spcPts val="95"/>
              </a:spcBef>
            </a:pPr>
            <a:r>
              <a:rPr dirty="0" sz="4000"/>
              <a:t>Compromises</a:t>
            </a:r>
            <a:r>
              <a:rPr dirty="0" sz="4000" spc="-145"/>
              <a:t> </a:t>
            </a:r>
            <a:r>
              <a:rPr dirty="0" sz="4000" spc="-25"/>
              <a:t>to </a:t>
            </a:r>
            <a:r>
              <a:rPr dirty="0" sz="4000"/>
              <a:t>Intellectual</a:t>
            </a:r>
            <a:r>
              <a:rPr dirty="0" sz="4000" spc="-190"/>
              <a:t> </a:t>
            </a:r>
            <a:r>
              <a:rPr dirty="0" sz="4000" spc="-10"/>
              <a:t>Property</a:t>
            </a:r>
            <a:endParaRPr sz="4000"/>
          </a:p>
        </p:txBody>
      </p:sp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6813" y="1683766"/>
            <a:ext cx="223113" cy="284988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6813" y="2659126"/>
            <a:ext cx="223113" cy="284988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7059" y="3274237"/>
            <a:ext cx="149457" cy="99364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7059" y="4127677"/>
            <a:ext cx="149457" cy="99364"/>
          </a:xfrm>
          <a:prstGeom prst="rect">
            <a:avLst/>
          </a:prstGeom>
        </p:spPr>
      </p:pic>
      <p:sp>
        <p:nvSpPr>
          <p:cNvPr id="13" name="object 1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325443" rIns="0" bIns="0" rtlCol="0" vert="horz">
            <a:spAutoFit/>
          </a:bodyPr>
          <a:lstStyle/>
          <a:p>
            <a:pPr marL="12700" marR="361315">
              <a:lnSpc>
                <a:spcPts val="3460"/>
              </a:lnSpc>
              <a:spcBef>
                <a:spcPts val="535"/>
              </a:spcBef>
            </a:pPr>
            <a:r>
              <a:rPr dirty="0" sz="3200" b="0">
                <a:latin typeface="Arial"/>
                <a:cs typeface="Arial"/>
              </a:rPr>
              <a:t>Most</a:t>
            </a:r>
            <a:r>
              <a:rPr dirty="0" sz="3200" spc="-45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common</a:t>
            </a:r>
            <a:r>
              <a:rPr dirty="0" sz="3200" spc="-55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IP</a:t>
            </a:r>
            <a:r>
              <a:rPr dirty="0" sz="3200" spc="-25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breaches</a:t>
            </a:r>
            <a:r>
              <a:rPr dirty="0" sz="3200" spc="-55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involve</a:t>
            </a:r>
            <a:r>
              <a:rPr dirty="0" sz="3200" spc="-45" b="0">
                <a:latin typeface="Arial"/>
                <a:cs typeface="Arial"/>
              </a:rPr>
              <a:t> </a:t>
            </a:r>
            <a:r>
              <a:rPr dirty="0" sz="3200" spc="-10" b="0">
                <a:latin typeface="Arial"/>
                <a:cs typeface="Arial"/>
              </a:rPr>
              <a:t>software piracy</a:t>
            </a:r>
            <a:endParaRPr sz="3200">
              <a:latin typeface="Arial"/>
              <a:cs typeface="Arial"/>
            </a:endParaRPr>
          </a:p>
          <a:p>
            <a:pPr marL="413384" marR="913130" indent="-401320">
              <a:lnSpc>
                <a:spcPct val="99600"/>
              </a:lnSpc>
              <a:spcBef>
                <a:spcPts val="345"/>
              </a:spcBef>
            </a:pPr>
            <a:r>
              <a:rPr dirty="0" sz="3200" b="0">
                <a:latin typeface="Arial"/>
                <a:cs typeface="Arial"/>
              </a:rPr>
              <a:t>Watchdog</a:t>
            </a:r>
            <a:r>
              <a:rPr dirty="0" sz="3200" spc="-100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organizations</a:t>
            </a:r>
            <a:r>
              <a:rPr dirty="0" sz="3200" spc="-90" b="0">
                <a:latin typeface="Arial"/>
                <a:cs typeface="Arial"/>
              </a:rPr>
              <a:t> </a:t>
            </a:r>
            <a:r>
              <a:rPr dirty="0" sz="3200" spc="-10" b="0">
                <a:latin typeface="Arial"/>
                <a:cs typeface="Arial"/>
              </a:rPr>
              <a:t>investigate: </a:t>
            </a:r>
            <a:r>
              <a:rPr dirty="0" b="0">
                <a:latin typeface="Arial"/>
                <a:cs typeface="Arial"/>
              </a:rPr>
              <a:t>Software</a:t>
            </a:r>
            <a:r>
              <a:rPr dirty="0" spc="-10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&amp;</a:t>
            </a:r>
            <a:r>
              <a:rPr dirty="0" spc="-10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Information</a:t>
            </a:r>
            <a:r>
              <a:rPr dirty="0" spc="-9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Industry</a:t>
            </a:r>
            <a:r>
              <a:rPr dirty="0" spc="-120" b="0">
                <a:latin typeface="Arial"/>
                <a:cs typeface="Arial"/>
              </a:rPr>
              <a:t> </a:t>
            </a:r>
            <a:r>
              <a:rPr dirty="0" spc="-10" b="0">
                <a:latin typeface="Arial"/>
                <a:cs typeface="Arial"/>
              </a:rPr>
              <a:t>Association (SIIA)</a:t>
            </a:r>
            <a:endParaRPr sz="3200">
              <a:latin typeface="Arial"/>
              <a:cs typeface="Arial"/>
            </a:endParaRPr>
          </a:p>
          <a:p>
            <a:pPr marL="413384">
              <a:lnSpc>
                <a:spcPct val="100000"/>
              </a:lnSpc>
              <a:spcBef>
                <a:spcPts val="340"/>
              </a:spcBef>
            </a:pPr>
            <a:r>
              <a:rPr dirty="0" b="0">
                <a:latin typeface="Arial"/>
                <a:cs typeface="Arial"/>
              </a:rPr>
              <a:t>Business</a:t>
            </a:r>
            <a:r>
              <a:rPr dirty="0" spc="-13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Software</a:t>
            </a:r>
            <a:r>
              <a:rPr dirty="0" spc="-11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Alliance</a:t>
            </a:r>
            <a:r>
              <a:rPr dirty="0" spc="-125" b="0">
                <a:latin typeface="Arial"/>
                <a:cs typeface="Arial"/>
              </a:rPr>
              <a:t> </a:t>
            </a:r>
            <a:r>
              <a:rPr dirty="0" spc="-10" b="0">
                <a:latin typeface="Arial"/>
                <a:cs typeface="Arial"/>
              </a:rPr>
              <a:t>(BSA)</a:t>
            </a:r>
          </a:p>
          <a:p>
            <a:pPr marL="12700" marR="5080">
              <a:lnSpc>
                <a:spcPts val="3460"/>
              </a:lnSpc>
              <a:spcBef>
                <a:spcPts val="800"/>
              </a:spcBef>
            </a:pPr>
            <a:r>
              <a:rPr dirty="0" sz="3200" b="0">
                <a:latin typeface="Arial"/>
                <a:cs typeface="Arial"/>
              </a:rPr>
              <a:t>Enforcement</a:t>
            </a:r>
            <a:r>
              <a:rPr dirty="0" sz="3200" spc="-75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of</a:t>
            </a:r>
            <a:r>
              <a:rPr dirty="0" sz="3200" spc="-40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copyright</a:t>
            </a:r>
            <a:r>
              <a:rPr dirty="0" sz="3200" spc="-60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has</a:t>
            </a:r>
            <a:r>
              <a:rPr dirty="0" sz="3200" spc="-40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been</a:t>
            </a:r>
            <a:r>
              <a:rPr dirty="0" sz="3200" spc="-45" b="0">
                <a:latin typeface="Arial"/>
                <a:cs typeface="Arial"/>
              </a:rPr>
              <a:t> </a:t>
            </a:r>
            <a:r>
              <a:rPr dirty="0" sz="3200" spc="-10" b="0">
                <a:latin typeface="Arial"/>
                <a:cs typeface="Arial"/>
              </a:rPr>
              <a:t>attempted </a:t>
            </a:r>
            <a:r>
              <a:rPr dirty="0" sz="3200" b="0">
                <a:latin typeface="Arial"/>
                <a:cs typeface="Arial"/>
              </a:rPr>
              <a:t>with</a:t>
            </a:r>
            <a:r>
              <a:rPr dirty="0" sz="3200" spc="-40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technical</a:t>
            </a:r>
            <a:r>
              <a:rPr dirty="0" sz="3200" spc="-40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security</a:t>
            </a:r>
            <a:r>
              <a:rPr dirty="0" sz="3200" spc="-45" b="0">
                <a:latin typeface="Arial"/>
                <a:cs typeface="Arial"/>
              </a:rPr>
              <a:t> </a:t>
            </a:r>
            <a:r>
              <a:rPr dirty="0" sz="3200" spc="-10" b="0">
                <a:latin typeface="Arial"/>
                <a:cs typeface="Arial"/>
              </a:rPr>
              <a:t>mechanisms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6813" y="4518405"/>
            <a:ext cx="223113" cy="284988"/>
          </a:xfrm>
          <a:prstGeom prst="rect">
            <a:avLst/>
          </a:prstGeom>
        </p:spPr>
      </p:pic>
      <p:sp>
        <p:nvSpPr>
          <p:cNvPr id="15" name="object 1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Slide</a:t>
            </a:r>
            <a:r>
              <a:rPr dirty="0" spc="-40"/>
              <a:t> </a:t>
            </a: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6242049"/>
            <a:ext cx="9156700" cy="622300"/>
            <a:chOff x="-6350" y="6242049"/>
            <a:chExt cx="9156700" cy="6223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6176" y="6463287"/>
              <a:ext cx="715518" cy="39471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0140" y="6463287"/>
              <a:ext cx="403859" cy="394712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90700" y="105155"/>
            <a:ext cx="5593842" cy="111937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79907" rIns="0" bIns="0" rtlCol="0" vert="horz">
            <a:spAutoFit/>
          </a:bodyPr>
          <a:lstStyle/>
          <a:p>
            <a:pPr marL="1990725">
              <a:lnSpc>
                <a:spcPct val="100000"/>
              </a:lnSpc>
              <a:spcBef>
                <a:spcPts val="95"/>
              </a:spcBef>
            </a:pPr>
            <a:r>
              <a:rPr dirty="0" sz="4000" spc="-10"/>
              <a:t>Espionage/Trespass</a:t>
            </a:r>
            <a:endParaRPr sz="4000"/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7157" y="1338072"/>
            <a:ext cx="142646" cy="178308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4131" y="1955368"/>
            <a:ext cx="110673" cy="71323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4131" y="2504008"/>
            <a:ext cx="110673" cy="71323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4131" y="3052648"/>
            <a:ext cx="110673" cy="71323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650240" y="1260094"/>
            <a:ext cx="3924935" cy="4782185"/>
          </a:xfrm>
          <a:prstGeom prst="rect">
            <a:avLst/>
          </a:prstGeom>
        </p:spPr>
        <p:txBody>
          <a:bodyPr wrap="square" lIns="0" tIns="74295" rIns="0" bIns="0" rtlCol="0" vert="horz">
            <a:spAutoFit/>
          </a:bodyPr>
          <a:lstStyle/>
          <a:p>
            <a:pPr marL="12700" marR="363855">
              <a:lnSpc>
                <a:spcPct val="80000"/>
              </a:lnSpc>
              <a:spcBef>
                <a:spcPts val="585"/>
              </a:spcBef>
            </a:pPr>
            <a:r>
              <a:rPr dirty="0" sz="2000">
                <a:latin typeface="Arial"/>
                <a:cs typeface="Arial"/>
              </a:rPr>
              <a:t>Broad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category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activities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that </a:t>
            </a:r>
            <a:r>
              <a:rPr dirty="0" sz="2000">
                <a:latin typeface="Arial"/>
                <a:cs typeface="Arial"/>
              </a:rPr>
              <a:t>breach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confidentiality</a:t>
            </a:r>
            <a:endParaRPr sz="2000">
              <a:latin typeface="Arial"/>
              <a:cs typeface="Arial"/>
            </a:endParaRPr>
          </a:p>
          <a:p>
            <a:pPr marL="413384">
              <a:lnSpc>
                <a:spcPts val="2160"/>
              </a:lnSpc>
            </a:pPr>
            <a:r>
              <a:rPr dirty="0" sz="2000">
                <a:latin typeface="Arial"/>
                <a:cs typeface="Arial"/>
              </a:rPr>
              <a:t>Unauthorized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accessing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of</a:t>
            </a:r>
            <a:endParaRPr sz="2000">
              <a:latin typeface="Arial"/>
              <a:cs typeface="Arial"/>
            </a:endParaRPr>
          </a:p>
          <a:p>
            <a:pPr marL="413384">
              <a:lnSpc>
                <a:spcPts val="2160"/>
              </a:lnSpc>
            </a:pPr>
            <a:r>
              <a:rPr dirty="0" sz="2000" spc="-10">
                <a:latin typeface="Arial"/>
                <a:cs typeface="Arial"/>
              </a:rPr>
              <a:t>information</a:t>
            </a:r>
            <a:endParaRPr sz="2000">
              <a:latin typeface="Arial"/>
              <a:cs typeface="Arial"/>
            </a:endParaRPr>
          </a:p>
          <a:p>
            <a:pPr marL="413384" marR="424180">
              <a:lnSpc>
                <a:spcPts val="1920"/>
              </a:lnSpc>
              <a:spcBef>
                <a:spcPts val="459"/>
              </a:spcBef>
            </a:pPr>
            <a:r>
              <a:rPr dirty="0" sz="2000">
                <a:latin typeface="Arial"/>
                <a:cs typeface="Arial"/>
              </a:rPr>
              <a:t>Competitive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intelligence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vs. </a:t>
            </a:r>
            <a:r>
              <a:rPr dirty="0" sz="2000" spc="-10">
                <a:latin typeface="Arial"/>
                <a:cs typeface="Arial"/>
              </a:rPr>
              <a:t>espionage</a:t>
            </a:r>
            <a:endParaRPr sz="2000">
              <a:latin typeface="Arial"/>
              <a:cs typeface="Arial"/>
            </a:endParaRPr>
          </a:p>
          <a:p>
            <a:pPr marL="413384" marR="5080">
              <a:lnSpc>
                <a:spcPct val="80000"/>
              </a:lnSpc>
              <a:spcBef>
                <a:spcPts val="500"/>
              </a:spcBef>
            </a:pPr>
            <a:r>
              <a:rPr dirty="0" sz="2000">
                <a:latin typeface="Arial"/>
                <a:cs typeface="Arial"/>
              </a:rPr>
              <a:t>Shoulder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surfing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occur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any </a:t>
            </a:r>
            <a:r>
              <a:rPr dirty="0" sz="2000">
                <a:latin typeface="Arial"/>
                <a:cs typeface="Arial"/>
              </a:rPr>
              <a:t>place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person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accessing </a:t>
            </a:r>
            <a:r>
              <a:rPr dirty="0" sz="2000">
                <a:latin typeface="Arial"/>
                <a:cs typeface="Arial"/>
              </a:rPr>
              <a:t>confidential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information</a:t>
            </a:r>
            <a:endParaRPr sz="2000">
              <a:latin typeface="Arial"/>
              <a:cs typeface="Arial"/>
            </a:endParaRPr>
          </a:p>
          <a:p>
            <a:pPr marL="12700" marR="96520">
              <a:lnSpc>
                <a:spcPts val="1920"/>
              </a:lnSpc>
              <a:spcBef>
                <a:spcPts val="465"/>
              </a:spcBef>
            </a:pPr>
            <a:r>
              <a:rPr dirty="0" sz="2000">
                <a:latin typeface="Arial"/>
                <a:cs typeface="Arial"/>
              </a:rPr>
              <a:t>Controls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implemented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mark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the </a:t>
            </a:r>
            <a:r>
              <a:rPr dirty="0" sz="2000">
                <a:latin typeface="Arial"/>
                <a:cs typeface="Arial"/>
              </a:rPr>
              <a:t>boundaries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organization’s </a:t>
            </a:r>
            <a:r>
              <a:rPr dirty="0" sz="2000">
                <a:latin typeface="Arial"/>
                <a:cs typeface="Arial"/>
              </a:rPr>
              <a:t>virtual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territory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giving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notice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to </a:t>
            </a:r>
            <a:r>
              <a:rPr dirty="0" sz="2000">
                <a:latin typeface="Arial"/>
                <a:cs typeface="Arial"/>
              </a:rPr>
              <a:t>trespassers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that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are </a:t>
            </a:r>
            <a:r>
              <a:rPr dirty="0" sz="2000">
                <a:latin typeface="Arial"/>
                <a:cs typeface="Arial"/>
              </a:rPr>
              <a:t>encroaching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organization’s cyberspace</a:t>
            </a:r>
            <a:endParaRPr sz="2000">
              <a:latin typeface="Arial"/>
              <a:cs typeface="Arial"/>
            </a:endParaRPr>
          </a:p>
          <a:p>
            <a:pPr marL="12700" marR="178435">
              <a:lnSpc>
                <a:spcPct val="80000"/>
              </a:lnSpc>
              <a:spcBef>
                <a:spcPts val="500"/>
              </a:spcBef>
            </a:pPr>
            <a:r>
              <a:rPr dirty="0" sz="2000">
                <a:latin typeface="Arial"/>
                <a:cs typeface="Arial"/>
              </a:rPr>
              <a:t>Hackers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skill,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guile,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fraud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steal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property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someone </a:t>
            </a:r>
            <a:r>
              <a:rPr dirty="0" sz="2000" spc="-20">
                <a:latin typeface="Arial"/>
                <a:cs typeface="Arial"/>
              </a:rPr>
              <a:t>else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7157" y="3776471"/>
            <a:ext cx="142646" cy="178307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7157" y="5300471"/>
            <a:ext cx="142646" cy="178307"/>
          </a:xfrm>
          <a:prstGeom prst="rect">
            <a:avLst/>
          </a:prstGeom>
        </p:spPr>
      </p:pic>
      <p:grpSp>
        <p:nvGrpSpPr>
          <p:cNvPr id="14" name="object 14" descr=""/>
          <p:cNvGrpSpPr/>
          <p:nvPr/>
        </p:nvGrpSpPr>
        <p:grpSpPr>
          <a:xfrm>
            <a:off x="4686300" y="2832393"/>
            <a:ext cx="4212590" cy="1917700"/>
            <a:chOff x="4686300" y="2832393"/>
            <a:chExt cx="4212590" cy="1917700"/>
          </a:xfrm>
        </p:grpSpPr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86300" y="2832393"/>
              <a:ext cx="4212419" cy="1917700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4705464" y="4621225"/>
              <a:ext cx="3829050" cy="90170"/>
            </a:xfrm>
            <a:custGeom>
              <a:avLst/>
              <a:gdLst/>
              <a:ahLst/>
              <a:cxnLst/>
              <a:rect l="l" t="t" r="r" b="b"/>
              <a:pathLst>
                <a:path w="3829050" h="90170">
                  <a:moveTo>
                    <a:pt x="3828910" y="10160"/>
                  </a:moveTo>
                  <a:lnTo>
                    <a:pt x="2664536" y="10160"/>
                  </a:lnTo>
                  <a:lnTo>
                    <a:pt x="2664536" y="1270"/>
                  </a:lnTo>
                  <a:lnTo>
                    <a:pt x="903516" y="1270"/>
                  </a:lnTo>
                  <a:lnTo>
                    <a:pt x="903516" y="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0" y="10160"/>
                  </a:lnTo>
                  <a:lnTo>
                    <a:pt x="0" y="90119"/>
                  </a:lnTo>
                  <a:lnTo>
                    <a:pt x="3828910" y="90119"/>
                  </a:lnTo>
                  <a:lnTo>
                    <a:pt x="3828910" y="10160"/>
                  </a:lnTo>
                  <a:close/>
                </a:path>
              </a:pathLst>
            </a:custGeom>
            <a:solidFill>
              <a:srgbClr val="9F404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Slide</a:t>
            </a:r>
            <a:r>
              <a:rPr dirty="0" spc="-40"/>
              <a:t> </a:t>
            </a: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0"/>
            <a:ext cx="9156700" cy="6864350"/>
            <a:chOff x="-6350" y="0"/>
            <a:chExt cx="9156700" cy="686435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40140" y="6463288"/>
              <a:ext cx="403859" cy="39471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3999" cy="6286500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Slide</a:t>
            </a:r>
            <a:r>
              <a:rPr dirty="0" spc="-40"/>
              <a:t> </a:t>
            </a: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6242049"/>
            <a:ext cx="9156700" cy="622300"/>
            <a:chOff x="-6350" y="6242049"/>
            <a:chExt cx="9156700" cy="6223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6176" y="6463287"/>
              <a:ext cx="715518" cy="39471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0140" y="6463287"/>
              <a:ext cx="403859" cy="394712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90700" y="105155"/>
            <a:ext cx="5593842" cy="111937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79907" rIns="0" bIns="0" rtlCol="0" vert="horz">
            <a:spAutoFit/>
          </a:bodyPr>
          <a:lstStyle/>
          <a:p>
            <a:pPr marL="1990725">
              <a:lnSpc>
                <a:spcPct val="100000"/>
              </a:lnSpc>
              <a:spcBef>
                <a:spcPts val="95"/>
              </a:spcBef>
            </a:pPr>
            <a:r>
              <a:rPr dirty="0" sz="4000" spc="-10"/>
              <a:t>Espionage/Trespass</a:t>
            </a:r>
            <a:endParaRPr sz="4000"/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9498" y="1488821"/>
            <a:ext cx="162153" cy="21336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9176" y="1935860"/>
            <a:ext cx="125808" cy="8534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98447" y="2282825"/>
            <a:ext cx="54863" cy="54863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98447" y="2587625"/>
            <a:ext cx="54863" cy="54863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98447" y="2892425"/>
            <a:ext cx="54863" cy="54863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9176" y="3216020"/>
            <a:ext cx="125808" cy="85344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98447" y="3562984"/>
            <a:ext cx="54863" cy="54863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98447" y="3867784"/>
            <a:ext cx="54863" cy="54863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98447" y="4172584"/>
            <a:ext cx="54863" cy="54863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9498" y="4414901"/>
            <a:ext cx="162153" cy="213360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9176" y="4861940"/>
            <a:ext cx="125808" cy="85344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9176" y="5520309"/>
            <a:ext cx="125808" cy="85343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650240" y="1397253"/>
            <a:ext cx="7917180" cy="43421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Generally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two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skill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levels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among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hackers:</a:t>
            </a:r>
            <a:endParaRPr sz="2400">
              <a:latin typeface="Arial"/>
              <a:cs typeface="Arial"/>
            </a:endParaRPr>
          </a:p>
          <a:p>
            <a:pPr marL="413384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Expert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hacker</a:t>
            </a:r>
            <a:endParaRPr sz="2400">
              <a:latin typeface="Arial"/>
              <a:cs typeface="Arial"/>
            </a:endParaRPr>
          </a:p>
          <a:p>
            <a:pPr marL="8128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Arial"/>
                <a:cs typeface="Arial"/>
              </a:rPr>
              <a:t>develops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software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scripts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codes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exploits</a:t>
            </a:r>
            <a:endParaRPr sz="2000">
              <a:latin typeface="Arial"/>
              <a:cs typeface="Arial"/>
            </a:endParaRPr>
          </a:p>
          <a:p>
            <a:pPr marL="8128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usually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master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many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skills</a:t>
            </a:r>
            <a:endParaRPr sz="2000">
              <a:latin typeface="Arial"/>
              <a:cs typeface="Arial"/>
            </a:endParaRPr>
          </a:p>
          <a:p>
            <a:pPr marL="812800">
              <a:lnSpc>
                <a:spcPts val="2400"/>
              </a:lnSpc>
            </a:pPr>
            <a:r>
              <a:rPr dirty="0" sz="2000">
                <a:latin typeface="Arial"/>
                <a:cs typeface="Arial"/>
              </a:rPr>
              <a:t>will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often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create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attack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software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share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with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others</a:t>
            </a:r>
            <a:endParaRPr sz="2000">
              <a:latin typeface="Arial"/>
              <a:cs typeface="Arial"/>
            </a:endParaRPr>
          </a:p>
          <a:p>
            <a:pPr marL="413384">
              <a:lnSpc>
                <a:spcPts val="2880"/>
              </a:lnSpc>
            </a:pPr>
            <a:r>
              <a:rPr dirty="0" sz="2400">
                <a:latin typeface="Arial"/>
                <a:cs typeface="Arial"/>
              </a:rPr>
              <a:t>Script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kiddies</a:t>
            </a:r>
            <a:endParaRPr sz="2400">
              <a:latin typeface="Arial"/>
              <a:cs typeface="Arial"/>
            </a:endParaRPr>
          </a:p>
          <a:p>
            <a:pPr marL="8128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Arial"/>
                <a:cs typeface="Arial"/>
              </a:rPr>
              <a:t>hackers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limited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skill</a:t>
            </a:r>
            <a:endParaRPr sz="2000">
              <a:latin typeface="Arial"/>
              <a:cs typeface="Arial"/>
            </a:endParaRPr>
          </a:p>
          <a:p>
            <a:pPr marL="8128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use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expert-</a:t>
            </a:r>
            <a:r>
              <a:rPr dirty="0" sz="2000">
                <a:latin typeface="Arial"/>
                <a:cs typeface="Arial"/>
              </a:rPr>
              <a:t>written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software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exploit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system</a:t>
            </a:r>
            <a:endParaRPr sz="2000">
              <a:latin typeface="Arial"/>
              <a:cs typeface="Arial"/>
            </a:endParaRPr>
          </a:p>
          <a:p>
            <a:pPr marL="812800">
              <a:lnSpc>
                <a:spcPts val="2400"/>
              </a:lnSpc>
            </a:pPr>
            <a:r>
              <a:rPr dirty="0" sz="2000">
                <a:latin typeface="Arial"/>
                <a:cs typeface="Arial"/>
              </a:rPr>
              <a:t>do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not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usually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fully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understand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systems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they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hack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880"/>
              </a:lnSpc>
            </a:pPr>
            <a:r>
              <a:rPr dirty="0" sz="2400">
                <a:latin typeface="Arial"/>
                <a:cs typeface="Arial"/>
              </a:rPr>
              <a:t>Other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terms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for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system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rule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breakers:</a:t>
            </a:r>
            <a:endParaRPr sz="2400">
              <a:latin typeface="Arial"/>
              <a:cs typeface="Arial"/>
            </a:endParaRPr>
          </a:p>
          <a:p>
            <a:pPr marL="413384" marR="5080">
              <a:lnSpc>
                <a:spcPct val="80000"/>
              </a:lnSpc>
              <a:spcBef>
                <a:spcPts val="575"/>
              </a:spcBef>
            </a:pPr>
            <a:r>
              <a:rPr dirty="0" sz="2400">
                <a:latin typeface="Arial"/>
                <a:cs typeface="Arial"/>
              </a:rPr>
              <a:t>Cracker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-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individual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who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“cracks”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or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removes </a:t>
            </a:r>
            <a:r>
              <a:rPr dirty="0" sz="2400">
                <a:latin typeface="Arial"/>
                <a:cs typeface="Arial"/>
              </a:rPr>
              <a:t>protection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designed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prevent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unauthorized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duplication</a:t>
            </a:r>
            <a:endParaRPr sz="2400">
              <a:latin typeface="Arial"/>
              <a:cs typeface="Arial"/>
            </a:endParaRPr>
          </a:p>
          <a:p>
            <a:pPr marL="413384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Phreaker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-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hacks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public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telephone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network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Slide</a:t>
            </a:r>
            <a:r>
              <a:rPr dirty="0" spc="-40"/>
              <a:t> </a:t>
            </a: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6242049"/>
            <a:ext cx="9156700" cy="622300"/>
            <a:chOff x="-6350" y="6242049"/>
            <a:chExt cx="9156700" cy="622300"/>
          </a:xfrm>
        </p:grpSpPr>
        <p:sp>
          <p:nvSpPr>
            <p:cNvPr id="3" name="object 3" descr=""/>
            <p:cNvSpPr/>
            <p:nvPr/>
          </p:nvSpPr>
          <p:spPr>
            <a:xfrm>
              <a:off x="0" y="6248399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599"/>
                  </a:lnTo>
                  <a:lnTo>
                    <a:pt x="9144000" y="609599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6248399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0" y="609599"/>
                  </a:moveTo>
                  <a:lnTo>
                    <a:pt x="9144000" y="60959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609599"/>
                  </a:lnTo>
                  <a:close/>
                </a:path>
              </a:pathLst>
            </a:custGeom>
            <a:ln w="12700">
              <a:solidFill>
                <a:srgbClr val="FFFFC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6176" y="6463287"/>
              <a:ext cx="715518" cy="39471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0140" y="6463287"/>
              <a:ext cx="403859" cy="394712"/>
            </a:xfrm>
            <a:prstGeom prst="rect">
              <a:avLst/>
            </a:prstGeom>
          </p:spPr>
        </p:pic>
      </p:grp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-6350" y="-6350"/>
            <a:ext cx="9156700" cy="6178550"/>
          </a:xfrm>
          <a:prstGeom prst="rect">
            <a:avLst/>
          </a:prstGeom>
        </p:spPr>
      </p:pic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Slide</a:t>
            </a:r>
            <a:r>
              <a:rPr dirty="0" spc="-40"/>
              <a:t> </a:t>
            </a: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6242049"/>
            <a:ext cx="9156700" cy="622300"/>
            <a:chOff x="-6350" y="6242049"/>
            <a:chExt cx="9156700" cy="6223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6176" y="6463287"/>
              <a:ext cx="715518" cy="39471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0140" y="6463287"/>
              <a:ext cx="403859" cy="394712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85316" y="59435"/>
            <a:ext cx="6718554" cy="122910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48538" rIns="0" bIns="0" rtlCol="0" vert="horz">
            <a:spAutoFit/>
          </a:bodyPr>
          <a:lstStyle/>
          <a:p>
            <a:pPr marL="1616075">
              <a:lnSpc>
                <a:spcPct val="100000"/>
              </a:lnSpc>
              <a:spcBef>
                <a:spcPts val="100"/>
              </a:spcBef>
            </a:pPr>
            <a:r>
              <a:rPr dirty="0"/>
              <a:t>Information</a:t>
            </a:r>
            <a:r>
              <a:rPr dirty="0" spc="-15"/>
              <a:t> </a:t>
            </a:r>
            <a:r>
              <a:rPr dirty="0" spc="-10"/>
              <a:t>Extortion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3156" y="1499616"/>
            <a:ext cx="192633" cy="248412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650240" y="1395729"/>
            <a:ext cx="3763645" cy="4378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4224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latin typeface="Arial"/>
                <a:cs typeface="Arial"/>
              </a:rPr>
              <a:t>Information</a:t>
            </a:r>
            <a:r>
              <a:rPr dirty="0" sz="2800" spc="-114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extortion</a:t>
            </a:r>
            <a:r>
              <a:rPr dirty="0" sz="2800" spc="-125">
                <a:latin typeface="Arial"/>
                <a:cs typeface="Arial"/>
              </a:rPr>
              <a:t> </a:t>
            </a:r>
            <a:r>
              <a:rPr dirty="0" sz="2800" spc="-25">
                <a:latin typeface="Arial"/>
                <a:cs typeface="Arial"/>
              </a:rPr>
              <a:t>is </a:t>
            </a:r>
            <a:r>
              <a:rPr dirty="0" sz="2800">
                <a:latin typeface="Arial"/>
                <a:cs typeface="Arial"/>
              </a:rPr>
              <a:t>an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attacker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or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formerly </a:t>
            </a:r>
            <a:r>
              <a:rPr dirty="0" sz="2800">
                <a:latin typeface="Arial"/>
                <a:cs typeface="Arial"/>
              </a:rPr>
              <a:t>trusted</a:t>
            </a:r>
            <a:r>
              <a:rPr dirty="0" sz="2800" spc="-9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insider</a:t>
            </a:r>
            <a:r>
              <a:rPr dirty="0" sz="2800" spc="-90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stealing </a:t>
            </a:r>
            <a:r>
              <a:rPr dirty="0" sz="2800">
                <a:latin typeface="Arial"/>
                <a:cs typeface="Arial"/>
              </a:rPr>
              <a:t>information</a:t>
            </a:r>
            <a:r>
              <a:rPr dirty="0" sz="2800" spc="-10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from</a:t>
            </a:r>
            <a:r>
              <a:rPr dirty="0" sz="2800" spc="-100">
                <a:latin typeface="Arial"/>
                <a:cs typeface="Arial"/>
              </a:rPr>
              <a:t> </a:t>
            </a:r>
            <a:r>
              <a:rPr dirty="0" sz="2800" spc="-50">
                <a:latin typeface="Arial"/>
                <a:cs typeface="Arial"/>
              </a:rPr>
              <a:t>a </a:t>
            </a:r>
            <a:r>
              <a:rPr dirty="0" sz="2800">
                <a:latin typeface="Arial"/>
                <a:cs typeface="Arial"/>
              </a:rPr>
              <a:t>computer</a:t>
            </a:r>
            <a:r>
              <a:rPr dirty="0" sz="2800" spc="-10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system</a:t>
            </a:r>
            <a:r>
              <a:rPr dirty="0" sz="2800" spc="-125">
                <a:latin typeface="Arial"/>
                <a:cs typeface="Arial"/>
              </a:rPr>
              <a:t> </a:t>
            </a:r>
            <a:r>
              <a:rPr dirty="0" sz="2800" spc="-25">
                <a:latin typeface="Arial"/>
                <a:cs typeface="Arial"/>
              </a:rPr>
              <a:t>and </a:t>
            </a:r>
            <a:r>
              <a:rPr dirty="0" sz="2800" spc="-10">
                <a:latin typeface="Arial"/>
                <a:cs typeface="Arial"/>
              </a:rPr>
              <a:t>demanding </a:t>
            </a:r>
            <a:r>
              <a:rPr dirty="0" sz="2800">
                <a:latin typeface="Arial"/>
                <a:cs typeface="Arial"/>
              </a:rPr>
              <a:t>compensation</a:t>
            </a:r>
            <a:r>
              <a:rPr dirty="0" sz="2800" spc="-9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for</a:t>
            </a:r>
            <a:r>
              <a:rPr dirty="0" sz="2800" spc="-110">
                <a:latin typeface="Arial"/>
                <a:cs typeface="Arial"/>
              </a:rPr>
              <a:t> </a:t>
            </a:r>
            <a:r>
              <a:rPr dirty="0" sz="2800" spc="-25">
                <a:latin typeface="Arial"/>
                <a:cs typeface="Arial"/>
              </a:rPr>
              <a:t>its </a:t>
            </a:r>
            <a:r>
              <a:rPr dirty="0" sz="2800">
                <a:latin typeface="Arial"/>
                <a:cs typeface="Arial"/>
              </a:rPr>
              <a:t>return</a:t>
            </a:r>
            <a:r>
              <a:rPr dirty="0" sz="2800" spc="-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or</a:t>
            </a:r>
            <a:r>
              <a:rPr dirty="0" sz="2800" spc="-40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non-</a:t>
            </a:r>
            <a:r>
              <a:rPr dirty="0" sz="2800" spc="-25">
                <a:latin typeface="Arial"/>
                <a:cs typeface="Arial"/>
              </a:rPr>
              <a:t>use</a:t>
            </a:r>
            <a:endParaRPr sz="2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675"/>
              </a:spcBef>
            </a:pPr>
            <a:r>
              <a:rPr dirty="0" sz="2800">
                <a:latin typeface="Arial"/>
                <a:cs typeface="Arial"/>
              </a:rPr>
              <a:t>Extortion</a:t>
            </a:r>
            <a:r>
              <a:rPr dirty="0" sz="2800" spc="-7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found</a:t>
            </a:r>
            <a:r>
              <a:rPr dirty="0" sz="2800" spc="-7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in</a:t>
            </a:r>
            <a:r>
              <a:rPr dirty="0" sz="2800" spc="-75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credit </a:t>
            </a:r>
            <a:r>
              <a:rPr dirty="0" sz="2800">
                <a:latin typeface="Arial"/>
                <a:cs typeface="Arial"/>
              </a:rPr>
              <a:t>card</a:t>
            </a:r>
            <a:r>
              <a:rPr dirty="0" sz="2800" spc="-7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number</a:t>
            </a:r>
            <a:r>
              <a:rPr dirty="0" sz="2800" spc="-60">
                <a:latin typeface="Arial"/>
                <a:cs typeface="Arial"/>
              </a:rPr>
              <a:t> </a:t>
            </a:r>
            <a:r>
              <a:rPr dirty="0" sz="2800" spc="-20">
                <a:latin typeface="Arial"/>
                <a:cs typeface="Arial"/>
              </a:rPr>
              <a:t>theft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3156" y="4998720"/>
            <a:ext cx="192633" cy="248412"/>
          </a:xfrm>
          <a:prstGeom prst="rect">
            <a:avLst/>
          </a:prstGeom>
        </p:spPr>
      </p:pic>
      <p:grpSp>
        <p:nvGrpSpPr>
          <p:cNvPr id="10" name="object 10" descr=""/>
          <p:cNvGrpSpPr/>
          <p:nvPr/>
        </p:nvGrpSpPr>
        <p:grpSpPr>
          <a:xfrm>
            <a:off x="4673600" y="1469961"/>
            <a:ext cx="4330700" cy="4602480"/>
            <a:chOff x="4673600" y="1469961"/>
            <a:chExt cx="4330700" cy="4602480"/>
          </a:xfrm>
        </p:grpSpPr>
        <p:sp>
          <p:nvSpPr>
            <p:cNvPr id="11" name="object 11" descr=""/>
            <p:cNvSpPr/>
            <p:nvPr/>
          </p:nvSpPr>
          <p:spPr>
            <a:xfrm>
              <a:off x="4699831" y="5511649"/>
              <a:ext cx="4286885" cy="535305"/>
            </a:xfrm>
            <a:custGeom>
              <a:avLst/>
              <a:gdLst/>
              <a:ahLst/>
              <a:cxnLst/>
              <a:rect l="l" t="t" r="r" b="b"/>
              <a:pathLst>
                <a:path w="4286884" h="535304">
                  <a:moveTo>
                    <a:pt x="4286667" y="0"/>
                  </a:moveTo>
                  <a:lnTo>
                    <a:pt x="0" y="0"/>
                  </a:lnTo>
                  <a:lnTo>
                    <a:pt x="0" y="534948"/>
                  </a:lnTo>
                  <a:lnTo>
                    <a:pt x="4286667" y="534948"/>
                  </a:lnTo>
                  <a:lnTo>
                    <a:pt x="4286667" y="0"/>
                  </a:lnTo>
                  <a:close/>
                </a:path>
              </a:pathLst>
            </a:custGeom>
            <a:solidFill>
              <a:srgbClr val="99733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57414" y="5534832"/>
              <a:ext cx="2274323" cy="304645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32283" y="1567576"/>
              <a:ext cx="1662153" cy="3046159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4699825" y="1493824"/>
              <a:ext cx="4286885" cy="3918585"/>
            </a:xfrm>
            <a:custGeom>
              <a:avLst/>
              <a:gdLst/>
              <a:ahLst/>
              <a:cxnLst/>
              <a:rect l="l" t="t" r="r" b="b"/>
              <a:pathLst>
                <a:path w="4286884" h="3918585">
                  <a:moveTo>
                    <a:pt x="4286707" y="0"/>
                  </a:moveTo>
                  <a:lnTo>
                    <a:pt x="3094609" y="0"/>
                  </a:lnTo>
                  <a:lnTo>
                    <a:pt x="3094609" y="95199"/>
                  </a:lnTo>
                  <a:lnTo>
                    <a:pt x="3094609" y="3100895"/>
                  </a:lnTo>
                  <a:lnTo>
                    <a:pt x="1429613" y="3100895"/>
                  </a:lnTo>
                  <a:lnTo>
                    <a:pt x="1429613" y="95199"/>
                  </a:lnTo>
                  <a:lnTo>
                    <a:pt x="3079851" y="95199"/>
                  </a:lnTo>
                  <a:lnTo>
                    <a:pt x="3094609" y="95199"/>
                  </a:lnTo>
                  <a:lnTo>
                    <a:pt x="3094609" y="0"/>
                  </a:lnTo>
                  <a:lnTo>
                    <a:pt x="3079851" y="0"/>
                  </a:lnTo>
                  <a:lnTo>
                    <a:pt x="0" y="0"/>
                  </a:lnTo>
                  <a:lnTo>
                    <a:pt x="0" y="95199"/>
                  </a:lnTo>
                  <a:lnTo>
                    <a:pt x="0" y="3100895"/>
                  </a:lnTo>
                  <a:lnTo>
                    <a:pt x="0" y="3918140"/>
                  </a:lnTo>
                  <a:lnTo>
                    <a:pt x="4286707" y="3918140"/>
                  </a:lnTo>
                  <a:lnTo>
                    <a:pt x="4286707" y="3100895"/>
                  </a:lnTo>
                  <a:lnTo>
                    <a:pt x="4286707" y="95199"/>
                  </a:lnTo>
                  <a:lnTo>
                    <a:pt x="4286707" y="0"/>
                  </a:lnTo>
                  <a:close/>
                </a:path>
              </a:pathLst>
            </a:custGeom>
            <a:solidFill>
              <a:srgbClr val="1899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701237" y="5411958"/>
              <a:ext cx="4285615" cy="99695"/>
            </a:xfrm>
            <a:custGeom>
              <a:avLst/>
              <a:gdLst/>
              <a:ahLst/>
              <a:cxnLst/>
              <a:rect l="l" t="t" r="r" b="b"/>
              <a:pathLst>
                <a:path w="4285615" h="99695">
                  <a:moveTo>
                    <a:pt x="4285299" y="0"/>
                  </a:moveTo>
                  <a:lnTo>
                    <a:pt x="0" y="0"/>
                  </a:lnTo>
                  <a:lnTo>
                    <a:pt x="0" y="99691"/>
                  </a:lnTo>
                  <a:lnTo>
                    <a:pt x="4285299" y="99691"/>
                  </a:lnTo>
                  <a:lnTo>
                    <a:pt x="4285299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01237" y="1522009"/>
              <a:ext cx="3455207" cy="4274643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4699831" y="1493908"/>
              <a:ext cx="4286885" cy="4552950"/>
            </a:xfrm>
            <a:custGeom>
              <a:avLst/>
              <a:gdLst/>
              <a:ahLst/>
              <a:cxnLst/>
              <a:rect l="l" t="t" r="r" b="b"/>
              <a:pathLst>
                <a:path w="4286884" h="4552950">
                  <a:moveTo>
                    <a:pt x="4286713" y="4552689"/>
                  </a:moveTo>
                  <a:lnTo>
                    <a:pt x="4286713" y="0"/>
                  </a:lnTo>
                  <a:lnTo>
                    <a:pt x="0" y="0"/>
                  </a:lnTo>
                  <a:lnTo>
                    <a:pt x="0" y="4552689"/>
                  </a:lnTo>
                  <a:lnTo>
                    <a:pt x="4286713" y="455268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7502758" y="4198168"/>
              <a:ext cx="45085" cy="213995"/>
            </a:xfrm>
            <a:custGeom>
              <a:avLst/>
              <a:gdLst/>
              <a:ahLst/>
              <a:cxnLst/>
              <a:rect l="l" t="t" r="r" b="b"/>
              <a:pathLst>
                <a:path w="45084" h="213995">
                  <a:moveTo>
                    <a:pt x="4297" y="0"/>
                  </a:moveTo>
                  <a:lnTo>
                    <a:pt x="4297" y="13270"/>
                  </a:lnTo>
                  <a:lnTo>
                    <a:pt x="4981" y="22441"/>
                  </a:lnTo>
                  <a:lnTo>
                    <a:pt x="4981" y="33662"/>
                  </a:lnTo>
                  <a:lnTo>
                    <a:pt x="7033" y="75034"/>
                  </a:lnTo>
                  <a:lnTo>
                    <a:pt x="8498" y="90548"/>
                  </a:lnTo>
                  <a:lnTo>
                    <a:pt x="10549" y="105282"/>
                  </a:lnTo>
                  <a:lnTo>
                    <a:pt x="12014" y="120698"/>
                  </a:lnTo>
                  <a:lnTo>
                    <a:pt x="14749" y="135432"/>
                  </a:lnTo>
                  <a:lnTo>
                    <a:pt x="20415" y="161387"/>
                  </a:lnTo>
                  <a:lnTo>
                    <a:pt x="24615" y="171925"/>
                  </a:lnTo>
                  <a:lnTo>
                    <a:pt x="28816" y="181097"/>
                  </a:lnTo>
                  <a:lnTo>
                    <a:pt x="0" y="157972"/>
                  </a:lnTo>
                  <a:lnTo>
                    <a:pt x="45031" y="213394"/>
                  </a:lnTo>
                  <a:lnTo>
                    <a:pt x="43663" y="209881"/>
                  </a:lnTo>
                  <a:lnTo>
                    <a:pt x="40830" y="200709"/>
                  </a:lnTo>
                  <a:lnTo>
                    <a:pt x="35849" y="186658"/>
                  </a:lnTo>
                  <a:lnTo>
                    <a:pt x="30965" y="170559"/>
                  </a:lnTo>
                  <a:lnTo>
                    <a:pt x="26081" y="152995"/>
                  </a:lnTo>
                  <a:lnTo>
                    <a:pt x="21099" y="136115"/>
                  </a:lnTo>
                  <a:lnTo>
                    <a:pt x="18266" y="121381"/>
                  </a:lnTo>
                  <a:lnTo>
                    <a:pt x="16898" y="110160"/>
                  </a:lnTo>
                  <a:lnTo>
                    <a:pt x="16215" y="98939"/>
                  </a:lnTo>
                  <a:lnTo>
                    <a:pt x="14749" y="83523"/>
                  </a:lnTo>
                  <a:lnTo>
                    <a:pt x="8498" y="28784"/>
                  </a:lnTo>
                  <a:lnTo>
                    <a:pt x="6349" y="14050"/>
                  </a:lnTo>
                  <a:lnTo>
                    <a:pt x="4981" y="3512"/>
                  </a:lnTo>
                  <a:lnTo>
                    <a:pt x="4297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5536219" y="3128270"/>
              <a:ext cx="1364615" cy="1877060"/>
            </a:xfrm>
            <a:custGeom>
              <a:avLst/>
              <a:gdLst/>
              <a:ahLst/>
              <a:cxnLst/>
              <a:rect l="l" t="t" r="r" b="b"/>
              <a:pathLst>
                <a:path w="1364615" h="1877060">
                  <a:moveTo>
                    <a:pt x="1357200" y="0"/>
                  </a:moveTo>
                  <a:lnTo>
                    <a:pt x="1355832" y="10440"/>
                  </a:lnTo>
                  <a:lnTo>
                    <a:pt x="1355832" y="11904"/>
                  </a:lnTo>
                  <a:lnTo>
                    <a:pt x="1355832" y="15416"/>
                  </a:lnTo>
                  <a:lnTo>
                    <a:pt x="1355051" y="19612"/>
                  </a:lnTo>
                  <a:lnTo>
                    <a:pt x="1353683" y="23125"/>
                  </a:lnTo>
                </a:path>
                <a:path w="1364615" h="1877060">
                  <a:moveTo>
                    <a:pt x="1358567" y="2049"/>
                  </a:moveTo>
                  <a:lnTo>
                    <a:pt x="1359349" y="3512"/>
                  </a:lnTo>
                  <a:lnTo>
                    <a:pt x="1361400" y="7025"/>
                  </a:lnTo>
                  <a:lnTo>
                    <a:pt x="1363549" y="11904"/>
                  </a:lnTo>
                  <a:lnTo>
                    <a:pt x="1364233" y="16099"/>
                  </a:lnTo>
                </a:path>
                <a:path w="1364615" h="1877060">
                  <a:moveTo>
                    <a:pt x="14759" y="1857513"/>
                  </a:moveTo>
                  <a:lnTo>
                    <a:pt x="14759" y="1859660"/>
                  </a:lnTo>
                  <a:lnTo>
                    <a:pt x="12659" y="1863856"/>
                  </a:lnTo>
                  <a:lnTo>
                    <a:pt x="9143" y="1869515"/>
                  </a:lnTo>
                  <a:lnTo>
                    <a:pt x="2109" y="1875760"/>
                  </a:lnTo>
                  <a:lnTo>
                    <a:pt x="2109" y="1876540"/>
                  </a:lnTo>
                  <a:lnTo>
                    <a:pt x="4219" y="1876540"/>
                  </a:lnTo>
                  <a:lnTo>
                    <a:pt x="7736" y="1876540"/>
                  </a:lnTo>
                  <a:lnTo>
                    <a:pt x="12659" y="1875760"/>
                  </a:lnTo>
                  <a:lnTo>
                    <a:pt x="18979" y="1875077"/>
                  </a:lnTo>
                  <a:lnTo>
                    <a:pt x="25309" y="1873711"/>
                  </a:lnTo>
                  <a:lnTo>
                    <a:pt x="32332" y="1873028"/>
                  </a:lnTo>
                  <a:lnTo>
                    <a:pt x="40069" y="1872247"/>
                  </a:lnTo>
                  <a:lnTo>
                    <a:pt x="56235" y="1870881"/>
                  </a:lnTo>
                  <a:lnTo>
                    <a:pt x="70291" y="1868734"/>
                  </a:lnTo>
                  <a:lnTo>
                    <a:pt x="82238" y="1866002"/>
                  </a:lnTo>
                  <a:lnTo>
                    <a:pt x="92074" y="1863856"/>
                  </a:lnTo>
                  <a:lnTo>
                    <a:pt x="99811" y="1861026"/>
                  </a:lnTo>
                  <a:lnTo>
                    <a:pt x="105427" y="1859660"/>
                  </a:lnTo>
                  <a:lnTo>
                    <a:pt x="108241" y="1858294"/>
                  </a:lnTo>
                  <a:lnTo>
                    <a:pt x="109647" y="1857513"/>
                  </a:lnTo>
                </a:path>
                <a:path w="1364615" h="1877060">
                  <a:moveTo>
                    <a:pt x="2813" y="1857513"/>
                  </a:moveTo>
                  <a:lnTo>
                    <a:pt x="2813" y="1858977"/>
                  </a:lnTo>
                  <a:lnTo>
                    <a:pt x="3516" y="1863173"/>
                  </a:lnTo>
                  <a:lnTo>
                    <a:pt x="2813" y="1868734"/>
                  </a:lnTo>
                  <a:lnTo>
                    <a:pt x="0" y="1875077"/>
                  </a:lnTo>
                </a:path>
              </a:pathLst>
            </a:custGeom>
            <a:ln w="3175">
              <a:solidFill>
                <a:srgbClr val="581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5441341" y="3051675"/>
              <a:ext cx="1416685" cy="2021839"/>
            </a:xfrm>
            <a:custGeom>
              <a:avLst/>
              <a:gdLst/>
              <a:ahLst/>
              <a:cxnLst/>
              <a:rect l="l" t="t" r="r" b="b"/>
              <a:pathLst>
                <a:path w="1416684" h="2021839">
                  <a:moveTo>
                    <a:pt x="189063" y="1972748"/>
                  </a:moveTo>
                  <a:lnTo>
                    <a:pt x="192579" y="1973431"/>
                  </a:lnTo>
                  <a:lnTo>
                    <a:pt x="196799" y="1975578"/>
                  </a:lnTo>
                  <a:lnTo>
                    <a:pt x="201009" y="1979090"/>
                  </a:lnTo>
                  <a:lnTo>
                    <a:pt x="204526" y="1984652"/>
                  </a:lnTo>
                  <a:lnTo>
                    <a:pt x="205229" y="1986116"/>
                  </a:lnTo>
                  <a:lnTo>
                    <a:pt x="205229" y="1988165"/>
                  </a:lnTo>
                  <a:lnTo>
                    <a:pt x="204526" y="1990311"/>
                  </a:lnTo>
                  <a:lnTo>
                    <a:pt x="201009" y="1990311"/>
                  </a:lnTo>
                  <a:lnTo>
                    <a:pt x="196096" y="1988945"/>
                  </a:lnTo>
                  <a:lnTo>
                    <a:pt x="191876" y="1988165"/>
                  </a:lnTo>
                  <a:lnTo>
                    <a:pt x="187656" y="1987482"/>
                  </a:lnTo>
                  <a:lnTo>
                    <a:pt x="184139" y="1988165"/>
                  </a:lnTo>
                  <a:lnTo>
                    <a:pt x="181336" y="1988165"/>
                  </a:lnTo>
                  <a:lnTo>
                    <a:pt x="179929" y="1986799"/>
                  </a:lnTo>
                  <a:lnTo>
                    <a:pt x="179226" y="1983969"/>
                  </a:lnTo>
                  <a:lnTo>
                    <a:pt x="179226" y="1981139"/>
                  </a:lnTo>
                  <a:lnTo>
                    <a:pt x="179929" y="1978407"/>
                  </a:lnTo>
                  <a:lnTo>
                    <a:pt x="182039" y="1975578"/>
                  </a:lnTo>
                  <a:lnTo>
                    <a:pt x="184843" y="1973431"/>
                  </a:lnTo>
                  <a:lnTo>
                    <a:pt x="189063" y="1972748"/>
                  </a:lnTo>
                </a:path>
                <a:path w="1416684" h="2021839">
                  <a:moveTo>
                    <a:pt x="156027" y="1960161"/>
                  </a:moveTo>
                  <a:lnTo>
                    <a:pt x="158840" y="1960844"/>
                  </a:lnTo>
                  <a:lnTo>
                    <a:pt x="161653" y="1963674"/>
                  </a:lnTo>
                  <a:lnTo>
                    <a:pt x="165170" y="1967869"/>
                  </a:lnTo>
                  <a:lnTo>
                    <a:pt x="167280" y="1974895"/>
                  </a:lnTo>
                  <a:lnTo>
                    <a:pt x="167983" y="1976261"/>
                  </a:lnTo>
                  <a:lnTo>
                    <a:pt x="168676" y="1978407"/>
                  </a:lnTo>
                  <a:lnTo>
                    <a:pt x="167983" y="1979773"/>
                  </a:lnTo>
                  <a:lnTo>
                    <a:pt x="164466" y="1979773"/>
                  </a:lnTo>
                  <a:lnTo>
                    <a:pt x="159543" y="1978407"/>
                  </a:lnTo>
                  <a:lnTo>
                    <a:pt x="155323" y="1977627"/>
                  </a:lnTo>
                  <a:lnTo>
                    <a:pt x="151817" y="1977627"/>
                  </a:lnTo>
                  <a:lnTo>
                    <a:pt x="148300" y="1978407"/>
                  </a:lnTo>
                  <a:lnTo>
                    <a:pt x="145487" y="1978407"/>
                  </a:lnTo>
                  <a:lnTo>
                    <a:pt x="143377" y="1976944"/>
                  </a:lnTo>
                  <a:lnTo>
                    <a:pt x="141970" y="1974114"/>
                  </a:lnTo>
                  <a:lnTo>
                    <a:pt x="142674" y="1971382"/>
                  </a:lnTo>
                  <a:lnTo>
                    <a:pt x="144080" y="1967869"/>
                  </a:lnTo>
                  <a:lnTo>
                    <a:pt x="146893" y="1964357"/>
                  </a:lnTo>
                  <a:lnTo>
                    <a:pt x="151113" y="1961527"/>
                  </a:lnTo>
                  <a:lnTo>
                    <a:pt x="156027" y="1960161"/>
                  </a:lnTo>
                </a:path>
                <a:path w="1416684" h="2021839">
                  <a:moveTo>
                    <a:pt x="107537" y="1958014"/>
                  </a:moveTo>
                  <a:lnTo>
                    <a:pt x="111044" y="1959380"/>
                  </a:lnTo>
                  <a:lnTo>
                    <a:pt x="113857" y="1962210"/>
                  </a:lnTo>
                  <a:lnTo>
                    <a:pt x="116671" y="1966406"/>
                  </a:lnTo>
                  <a:lnTo>
                    <a:pt x="118077" y="1972748"/>
                  </a:lnTo>
                  <a:lnTo>
                    <a:pt x="118781" y="1974114"/>
                  </a:lnTo>
                  <a:lnTo>
                    <a:pt x="118781" y="1976261"/>
                  </a:lnTo>
                  <a:lnTo>
                    <a:pt x="118077" y="1978407"/>
                  </a:lnTo>
                  <a:lnTo>
                    <a:pt x="114561" y="1978407"/>
                  </a:lnTo>
                  <a:lnTo>
                    <a:pt x="109638" y="1976944"/>
                  </a:lnTo>
                  <a:lnTo>
                    <a:pt x="105427" y="1976261"/>
                  </a:lnTo>
                  <a:lnTo>
                    <a:pt x="101208" y="1975578"/>
                  </a:lnTo>
                  <a:lnTo>
                    <a:pt x="97691" y="1976261"/>
                  </a:lnTo>
                  <a:lnTo>
                    <a:pt x="94878" y="1976261"/>
                  </a:lnTo>
                  <a:lnTo>
                    <a:pt x="93481" y="1974895"/>
                  </a:lnTo>
                  <a:lnTo>
                    <a:pt x="92778" y="1972065"/>
                  </a:lnTo>
                  <a:lnTo>
                    <a:pt x="92778" y="1969235"/>
                  </a:lnTo>
                  <a:lnTo>
                    <a:pt x="94174" y="1965723"/>
                  </a:lnTo>
                  <a:lnTo>
                    <a:pt x="97691" y="1962210"/>
                  </a:lnTo>
                  <a:lnTo>
                    <a:pt x="101911" y="1958697"/>
                  </a:lnTo>
                  <a:lnTo>
                    <a:pt x="107537" y="1958014"/>
                  </a:lnTo>
                </a:path>
                <a:path w="1416684" h="2021839">
                  <a:moveTo>
                    <a:pt x="37949" y="1992458"/>
                  </a:moveTo>
                  <a:lnTo>
                    <a:pt x="37246" y="1994507"/>
                  </a:lnTo>
                  <a:lnTo>
                    <a:pt x="35839" y="1997337"/>
                  </a:lnTo>
                  <a:lnTo>
                    <a:pt x="11946" y="2017730"/>
                  </a:lnTo>
                  <a:lnTo>
                    <a:pt x="10539" y="2017730"/>
                  </a:lnTo>
                  <a:lnTo>
                    <a:pt x="7023" y="2018413"/>
                  </a:lnTo>
                  <a:lnTo>
                    <a:pt x="2813" y="2019779"/>
                  </a:lnTo>
                  <a:lnTo>
                    <a:pt x="0" y="2021242"/>
                  </a:lnTo>
                  <a:lnTo>
                    <a:pt x="703" y="2019779"/>
                  </a:lnTo>
                  <a:lnTo>
                    <a:pt x="2109" y="2016949"/>
                  </a:lnTo>
                  <a:lnTo>
                    <a:pt x="4913" y="2012070"/>
                  </a:lnTo>
                  <a:lnTo>
                    <a:pt x="7726" y="2007192"/>
                  </a:lnTo>
                  <a:lnTo>
                    <a:pt x="10539" y="2001532"/>
                  </a:lnTo>
                  <a:lnTo>
                    <a:pt x="12649" y="1996654"/>
                  </a:lnTo>
                  <a:lnTo>
                    <a:pt x="14759" y="1993141"/>
                  </a:lnTo>
                  <a:lnTo>
                    <a:pt x="15463" y="1990994"/>
                  </a:lnTo>
                  <a:lnTo>
                    <a:pt x="16869" y="1988165"/>
                  </a:lnTo>
                  <a:lnTo>
                    <a:pt x="19673" y="1986116"/>
                  </a:lnTo>
                  <a:lnTo>
                    <a:pt x="23892" y="1984652"/>
                  </a:lnTo>
                  <a:lnTo>
                    <a:pt x="28112" y="1983969"/>
                  </a:lnTo>
                  <a:lnTo>
                    <a:pt x="32332" y="1984652"/>
                  </a:lnTo>
                  <a:lnTo>
                    <a:pt x="35839" y="1986116"/>
                  </a:lnTo>
                  <a:lnTo>
                    <a:pt x="37949" y="1988945"/>
                  </a:lnTo>
                  <a:lnTo>
                    <a:pt x="37949" y="1992458"/>
                  </a:lnTo>
                </a:path>
                <a:path w="1416684" h="2021839">
                  <a:moveTo>
                    <a:pt x="1379696" y="780"/>
                  </a:moveTo>
                  <a:lnTo>
                    <a:pt x="1383896" y="0"/>
                  </a:lnTo>
                  <a:lnTo>
                    <a:pt x="1388780" y="780"/>
                  </a:lnTo>
                  <a:lnTo>
                    <a:pt x="1416229" y="26735"/>
                  </a:lnTo>
                  <a:lnTo>
                    <a:pt x="1416229" y="35126"/>
                  </a:lnTo>
                  <a:lnTo>
                    <a:pt x="1412712" y="37273"/>
                  </a:lnTo>
                  <a:lnTo>
                    <a:pt x="1407144" y="35809"/>
                  </a:lnTo>
                  <a:lnTo>
                    <a:pt x="1402846" y="35126"/>
                  </a:lnTo>
                  <a:lnTo>
                    <a:pt x="1399330" y="35126"/>
                  </a:lnTo>
                  <a:lnTo>
                    <a:pt x="1394446" y="34443"/>
                  </a:lnTo>
                  <a:lnTo>
                    <a:pt x="1390929" y="33760"/>
                  </a:lnTo>
                  <a:lnTo>
                    <a:pt x="1389562" y="33760"/>
                  </a:lnTo>
                  <a:lnTo>
                    <a:pt x="1379696" y="780"/>
                  </a:lnTo>
                </a:path>
              </a:pathLst>
            </a:custGeom>
            <a:ln w="3175">
              <a:solidFill>
                <a:srgbClr val="732D0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4679950" y="1476311"/>
              <a:ext cx="4318000" cy="4589780"/>
            </a:xfrm>
            <a:custGeom>
              <a:avLst/>
              <a:gdLst/>
              <a:ahLst/>
              <a:cxnLst/>
              <a:rect l="l" t="t" r="r" b="b"/>
              <a:pathLst>
                <a:path w="4318000" h="4589780">
                  <a:moveTo>
                    <a:pt x="0" y="4589526"/>
                  </a:moveTo>
                  <a:lnTo>
                    <a:pt x="4318000" y="4589526"/>
                  </a:lnTo>
                  <a:lnTo>
                    <a:pt x="4318000" y="0"/>
                  </a:lnTo>
                  <a:lnTo>
                    <a:pt x="0" y="0"/>
                  </a:lnTo>
                  <a:lnTo>
                    <a:pt x="0" y="4589526"/>
                  </a:lnTo>
                  <a:close/>
                </a:path>
              </a:pathLst>
            </a:custGeom>
            <a:ln w="12700">
              <a:solidFill>
                <a:srgbClr val="F9FC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Slide</a:t>
            </a:r>
            <a:r>
              <a:rPr dirty="0" spc="-40"/>
              <a:t> </a:t>
            </a: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6242049"/>
            <a:ext cx="9156700" cy="622300"/>
            <a:chOff x="-6350" y="6242049"/>
            <a:chExt cx="9156700" cy="6223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6176" y="6463287"/>
              <a:ext cx="715518" cy="39471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0140" y="6463287"/>
              <a:ext cx="403859" cy="394712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5380" y="59435"/>
            <a:ext cx="7219950" cy="122910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48538" rIns="0" bIns="0" rtlCol="0" vert="horz">
            <a:spAutoFit/>
          </a:bodyPr>
          <a:lstStyle/>
          <a:p>
            <a:pPr marL="1365885">
              <a:lnSpc>
                <a:spcPct val="100000"/>
              </a:lnSpc>
              <a:spcBef>
                <a:spcPts val="100"/>
              </a:spcBef>
            </a:pPr>
            <a:r>
              <a:rPr dirty="0"/>
              <a:t>Sabotage</a:t>
            </a:r>
            <a:r>
              <a:rPr dirty="0" spc="-25"/>
              <a:t> </a:t>
            </a:r>
            <a:r>
              <a:rPr dirty="0"/>
              <a:t>or</a:t>
            </a:r>
            <a:r>
              <a:rPr dirty="0" spc="-25"/>
              <a:t> </a:t>
            </a:r>
            <a:r>
              <a:rPr dirty="0" spc="-10"/>
              <a:t>Vandalism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7157" y="1414272"/>
            <a:ext cx="142646" cy="178308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650240" y="1336294"/>
            <a:ext cx="3803015" cy="4660265"/>
          </a:xfrm>
          <a:prstGeom prst="rect">
            <a:avLst/>
          </a:prstGeom>
        </p:spPr>
        <p:txBody>
          <a:bodyPr wrap="square" lIns="0" tIns="74295" rIns="0" bIns="0" rtlCol="0" vert="horz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585"/>
              </a:spcBef>
            </a:pPr>
            <a:r>
              <a:rPr dirty="0" sz="2000">
                <a:latin typeface="Arial"/>
                <a:cs typeface="Arial"/>
              </a:rPr>
              <a:t>Individual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group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who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want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to </a:t>
            </a:r>
            <a:r>
              <a:rPr dirty="0" sz="2000">
                <a:latin typeface="Arial"/>
                <a:cs typeface="Arial"/>
              </a:rPr>
              <a:t>deliberately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sabotage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the </a:t>
            </a:r>
            <a:r>
              <a:rPr dirty="0" sz="2000">
                <a:latin typeface="Arial"/>
                <a:cs typeface="Arial"/>
              </a:rPr>
              <a:t>operations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computer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system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business,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perform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acts</a:t>
            </a:r>
            <a:r>
              <a:rPr dirty="0" sz="2000" spc="-25">
                <a:latin typeface="Arial"/>
                <a:cs typeface="Arial"/>
              </a:rPr>
              <a:t> of </a:t>
            </a:r>
            <a:r>
              <a:rPr dirty="0" sz="2000">
                <a:latin typeface="Arial"/>
                <a:cs typeface="Arial"/>
              </a:rPr>
              <a:t>vandalism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either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destroy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an </a:t>
            </a:r>
            <a:r>
              <a:rPr dirty="0" sz="2000">
                <a:latin typeface="Arial"/>
                <a:cs typeface="Arial"/>
              </a:rPr>
              <a:t>asset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damage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image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5">
                <a:latin typeface="Arial"/>
                <a:cs typeface="Arial"/>
              </a:rPr>
              <a:t> the </a:t>
            </a:r>
            <a:r>
              <a:rPr dirty="0" sz="2000" spc="-10">
                <a:latin typeface="Arial"/>
                <a:cs typeface="Arial"/>
              </a:rPr>
              <a:t>organization</a:t>
            </a:r>
            <a:endParaRPr sz="2000">
              <a:latin typeface="Arial"/>
              <a:cs typeface="Arial"/>
            </a:endParaRPr>
          </a:p>
          <a:p>
            <a:pPr marL="12700" marR="455295">
              <a:lnSpc>
                <a:spcPts val="1920"/>
              </a:lnSpc>
              <a:spcBef>
                <a:spcPts val="459"/>
              </a:spcBef>
            </a:pPr>
            <a:r>
              <a:rPr dirty="0" sz="2000">
                <a:latin typeface="Arial"/>
                <a:cs typeface="Arial"/>
              </a:rPr>
              <a:t>These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threats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can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range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from </a:t>
            </a:r>
            <a:r>
              <a:rPr dirty="0" sz="2000">
                <a:latin typeface="Arial"/>
                <a:cs typeface="Arial"/>
              </a:rPr>
              <a:t>petty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vandalism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organized sabotage</a:t>
            </a:r>
            <a:endParaRPr sz="2000">
              <a:latin typeface="Arial"/>
              <a:cs typeface="Arial"/>
            </a:endParaRPr>
          </a:p>
          <a:p>
            <a:pPr marL="12700" marR="282575">
              <a:lnSpc>
                <a:spcPct val="80000"/>
              </a:lnSpc>
              <a:spcBef>
                <a:spcPts val="500"/>
              </a:spcBef>
            </a:pPr>
            <a:r>
              <a:rPr dirty="0" sz="2000">
                <a:latin typeface="Arial"/>
                <a:cs typeface="Arial"/>
              </a:rPr>
              <a:t>Organizations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rely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image</a:t>
            </a:r>
            <a:r>
              <a:rPr dirty="0" sz="2000" spc="-25">
                <a:latin typeface="Arial"/>
                <a:cs typeface="Arial"/>
              </a:rPr>
              <a:t> so </a:t>
            </a:r>
            <a:r>
              <a:rPr dirty="0" sz="2000">
                <a:latin typeface="Arial"/>
                <a:cs typeface="Arial"/>
              </a:rPr>
              <a:t>Web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defacing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can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lead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to </a:t>
            </a:r>
            <a:r>
              <a:rPr dirty="0" sz="2000">
                <a:latin typeface="Arial"/>
                <a:cs typeface="Arial"/>
              </a:rPr>
              <a:t>dropping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consumer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confidence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sales</a:t>
            </a:r>
            <a:endParaRPr sz="2000">
              <a:latin typeface="Arial"/>
              <a:cs typeface="Arial"/>
            </a:endParaRPr>
          </a:p>
          <a:p>
            <a:pPr marL="12700" marR="325120">
              <a:lnSpc>
                <a:spcPct val="80000"/>
              </a:lnSpc>
              <a:spcBef>
                <a:spcPts val="480"/>
              </a:spcBef>
            </a:pPr>
            <a:r>
              <a:rPr dirty="0" sz="2000">
                <a:latin typeface="Arial"/>
                <a:cs typeface="Arial"/>
              </a:rPr>
              <a:t>Rising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threat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hacktivist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or </a:t>
            </a:r>
            <a:r>
              <a:rPr dirty="0" sz="2000">
                <a:latin typeface="Arial"/>
                <a:cs typeface="Arial"/>
              </a:rPr>
              <a:t>cyber-activist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operations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–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the </a:t>
            </a:r>
            <a:r>
              <a:rPr dirty="0" sz="2000">
                <a:latin typeface="Arial"/>
                <a:cs typeface="Arial"/>
              </a:rPr>
              <a:t>most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extreme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version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cyber- terrorism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7157" y="3182111"/>
            <a:ext cx="142646" cy="178308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7157" y="3974591"/>
            <a:ext cx="142646" cy="178307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7157" y="5010911"/>
            <a:ext cx="142646" cy="178307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28361" y="1982487"/>
            <a:ext cx="4253512" cy="3581400"/>
          </a:xfrm>
          <a:prstGeom prst="rect">
            <a:avLst/>
          </a:prstGeom>
        </p:spPr>
      </p:pic>
      <p:sp>
        <p:nvSpPr>
          <p:cNvPr id="13" name="object 1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Slide</a:t>
            </a:r>
            <a:r>
              <a:rPr dirty="0" spc="-40"/>
              <a:t> </a:t>
            </a: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6242049"/>
            <a:ext cx="9156700" cy="622300"/>
            <a:chOff x="-6350" y="6242049"/>
            <a:chExt cx="9156700" cy="6223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6176" y="6463287"/>
              <a:ext cx="715518" cy="39471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0140" y="6463287"/>
              <a:ext cx="403859" cy="394712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9660" y="59435"/>
            <a:ext cx="7000494" cy="122910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48538" rIns="0" bIns="0" rtlCol="0" vert="horz">
            <a:spAutoFit/>
          </a:bodyPr>
          <a:lstStyle/>
          <a:p>
            <a:pPr marL="1320165">
              <a:lnSpc>
                <a:spcPct val="100000"/>
              </a:lnSpc>
              <a:spcBef>
                <a:spcPts val="100"/>
              </a:spcBef>
            </a:pPr>
            <a:r>
              <a:rPr dirty="0"/>
              <a:t>Deliberate</a:t>
            </a:r>
            <a:r>
              <a:rPr dirty="0" spc="-25"/>
              <a:t> </a:t>
            </a:r>
            <a:r>
              <a:rPr dirty="0"/>
              <a:t>Acts</a:t>
            </a:r>
            <a:r>
              <a:rPr dirty="0" spc="-20"/>
              <a:t> </a:t>
            </a:r>
            <a:r>
              <a:rPr dirty="0"/>
              <a:t>of</a:t>
            </a:r>
            <a:r>
              <a:rPr dirty="0" spc="-30"/>
              <a:t> </a:t>
            </a:r>
            <a:r>
              <a:rPr dirty="0" spc="-10"/>
              <a:t>Theft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3156" y="1499616"/>
            <a:ext cx="192633" cy="248412"/>
          </a:xfrm>
          <a:prstGeom prst="rect">
            <a:avLst/>
          </a:prstGeom>
        </p:spPr>
      </p:pic>
      <p:sp>
        <p:nvSpPr>
          <p:cNvPr id="8" name="object 8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99433" rIns="0" bIns="0" rtlCol="0" vert="horz">
            <a:spAutoFit/>
          </a:bodyPr>
          <a:lstStyle/>
          <a:p>
            <a:pPr marL="12700" marR="775335">
              <a:lnSpc>
                <a:spcPct val="100000"/>
              </a:lnSpc>
              <a:spcBef>
                <a:spcPts val="95"/>
              </a:spcBef>
            </a:pPr>
            <a:r>
              <a:rPr dirty="0" b="0">
                <a:latin typeface="Arial"/>
                <a:cs typeface="Arial"/>
              </a:rPr>
              <a:t>Illegal</a:t>
            </a:r>
            <a:r>
              <a:rPr dirty="0" spc="-6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taking</a:t>
            </a:r>
            <a:r>
              <a:rPr dirty="0" spc="-6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of</a:t>
            </a:r>
            <a:r>
              <a:rPr dirty="0" spc="-7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another’s</a:t>
            </a:r>
            <a:r>
              <a:rPr dirty="0" spc="-6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property</a:t>
            </a:r>
            <a:r>
              <a:rPr dirty="0" spc="-2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-</a:t>
            </a:r>
            <a:r>
              <a:rPr dirty="0" spc="-60" b="0">
                <a:latin typeface="Arial"/>
                <a:cs typeface="Arial"/>
              </a:rPr>
              <a:t> </a:t>
            </a:r>
            <a:r>
              <a:rPr dirty="0" spc="-10" b="0">
                <a:latin typeface="Arial"/>
                <a:cs typeface="Arial"/>
              </a:rPr>
              <a:t>physical, </a:t>
            </a:r>
            <a:r>
              <a:rPr dirty="0" b="0">
                <a:latin typeface="Arial"/>
                <a:cs typeface="Arial"/>
              </a:rPr>
              <a:t>electronic,</a:t>
            </a:r>
            <a:r>
              <a:rPr dirty="0" spc="-7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or</a:t>
            </a:r>
            <a:r>
              <a:rPr dirty="0" spc="-70" b="0">
                <a:latin typeface="Arial"/>
                <a:cs typeface="Arial"/>
              </a:rPr>
              <a:t> </a:t>
            </a:r>
            <a:r>
              <a:rPr dirty="0" spc="-10" b="0">
                <a:latin typeface="Arial"/>
                <a:cs typeface="Arial"/>
              </a:rPr>
              <a:t>intellectual</a:t>
            </a:r>
          </a:p>
          <a:p>
            <a:pPr marL="12700" marR="8255">
              <a:lnSpc>
                <a:spcPct val="110000"/>
              </a:lnSpc>
              <a:spcBef>
                <a:spcPts val="340"/>
              </a:spcBef>
            </a:pPr>
            <a:r>
              <a:rPr dirty="0" b="0">
                <a:latin typeface="Arial"/>
                <a:cs typeface="Arial"/>
              </a:rPr>
              <a:t>The</a:t>
            </a:r>
            <a:r>
              <a:rPr dirty="0" spc="-5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value</a:t>
            </a:r>
            <a:r>
              <a:rPr dirty="0" spc="-6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of</a:t>
            </a:r>
            <a:r>
              <a:rPr dirty="0" spc="-7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information</a:t>
            </a:r>
            <a:r>
              <a:rPr dirty="0" spc="-4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suffers</a:t>
            </a:r>
            <a:r>
              <a:rPr dirty="0" spc="-6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when</a:t>
            </a:r>
            <a:r>
              <a:rPr dirty="0" spc="-4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it</a:t>
            </a:r>
            <a:r>
              <a:rPr dirty="0" spc="-6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is</a:t>
            </a:r>
            <a:r>
              <a:rPr dirty="0" spc="-70" b="0">
                <a:latin typeface="Arial"/>
                <a:cs typeface="Arial"/>
              </a:rPr>
              <a:t> </a:t>
            </a:r>
            <a:r>
              <a:rPr dirty="0" spc="-10" b="0">
                <a:latin typeface="Arial"/>
                <a:cs typeface="Arial"/>
              </a:rPr>
              <a:t>copied </a:t>
            </a:r>
            <a:r>
              <a:rPr dirty="0" b="0">
                <a:latin typeface="Arial"/>
                <a:cs typeface="Arial"/>
              </a:rPr>
              <a:t>and</a:t>
            </a:r>
            <a:r>
              <a:rPr dirty="0" spc="-7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taken</a:t>
            </a:r>
            <a:r>
              <a:rPr dirty="0" spc="-5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away</a:t>
            </a:r>
            <a:r>
              <a:rPr dirty="0" spc="-6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without</a:t>
            </a:r>
            <a:r>
              <a:rPr dirty="0" spc="-6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the</a:t>
            </a:r>
            <a:r>
              <a:rPr dirty="0" spc="-7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owner’s</a:t>
            </a:r>
            <a:r>
              <a:rPr dirty="0" spc="-50" b="0">
                <a:latin typeface="Arial"/>
                <a:cs typeface="Arial"/>
              </a:rPr>
              <a:t> </a:t>
            </a:r>
            <a:r>
              <a:rPr dirty="0" spc="-10" b="0">
                <a:latin typeface="Arial"/>
                <a:cs typeface="Arial"/>
              </a:rPr>
              <a:t>knowledge </a:t>
            </a:r>
            <a:r>
              <a:rPr dirty="0" b="0">
                <a:latin typeface="Arial"/>
                <a:cs typeface="Arial"/>
              </a:rPr>
              <a:t>Physical</a:t>
            </a:r>
            <a:r>
              <a:rPr dirty="0" spc="-7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theft</a:t>
            </a:r>
            <a:r>
              <a:rPr dirty="0" spc="-6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can</a:t>
            </a:r>
            <a:r>
              <a:rPr dirty="0" spc="-6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be</a:t>
            </a:r>
            <a:r>
              <a:rPr dirty="0" spc="-6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controlled</a:t>
            </a:r>
            <a:r>
              <a:rPr dirty="0" spc="-3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-</a:t>
            </a:r>
            <a:r>
              <a:rPr dirty="0" spc="-6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a</a:t>
            </a:r>
            <a:r>
              <a:rPr dirty="0" spc="-6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wide</a:t>
            </a:r>
            <a:r>
              <a:rPr dirty="0" spc="-5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variety</a:t>
            </a:r>
            <a:r>
              <a:rPr dirty="0" spc="-65" b="0">
                <a:latin typeface="Arial"/>
                <a:cs typeface="Arial"/>
              </a:rPr>
              <a:t> </a:t>
            </a:r>
            <a:r>
              <a:rPr dirty="0" spc="-25" b="0">
                <a:latin typeface="Arial"/>
                <a:cs typeface="Arial"/>
              </a:rPr>
              <a:t>of</a:t>
            </a:r>
          </a:p>
          <a:p>
            <a:pPr marL="12700" marR="466090">
              <a:lnSpc>
                <a:spcPct val="100000"/>
              </a:lnSpc>
            </a:pPr>
            <a:r>
              <a:rPr dirty="0" b="0">
                <a:latin typeface="Arial"/>
                <a:cs typeface="Arial"/>
              </a:rPr>
              <a:t>measures</a:t>
            </a:r>
            <a:r>
              <a:rPr dirty="0" spc="-6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used</a:t>
            </a:r>
            <a:r>
              <a:rPr dirty="0" spc="-6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from</a:t>
            </a:r>
            <a:r>
              <a:rPr dirty="0" spc="-7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locked</a:t>
            </a:r>
            <a:r>
              <a:rPr dirty="0" spc="-7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doors</a:t>
            </a:r>
            <a:r>
              <a:rPr dirty="0" spc="-6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to</a:t>
            </a:r>
            <a:r>
              <a:rPr dirty="0" spc="-6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guards</a:t>
            </a:r>
            <a:r>
              <a:rPr dirty="0" spc="-65" b="0">
                <a:latin typeface="Arial"/>
                <a:cs typeface="Arial"/>
              </a:rPr>
              <a:t> </a:t>
            </a:r>
            <a:r>
              <a:rPr dirty="0" spc="-25" b="0">
                <a:latin typeface="Arial"/>
                <a:cs typeface="Arial"/>
              </a:rPr>
              <a:t>or </a:t>
            </a:r>
            <a:r>
              <a:rPr dirty="0" b="0">
                <a:latin typeface="Arial"/>
                <a:cs typeface="Arial"/>
              </a:rPr>
              <a:t>alarm</a:t>
            </a:r>
            <a:r>
              <a:rPr dirty="0" spc="-60" b="0">
                <a:latin typeface="Arial"/>
                <a:cs typeface="Arial"/>
              </a:rPr>
              <a:t> </a:t>
            </a:r>
            <a:r>
              <a:rPr dirty="0" spc="-10" b="0">
                <a:latin typeface="Arial"/>
                <a:cs typeface="Arial"/>
              </a:rPr>
              <a:t>systems</a:t>
            </a:r>
          </a:p>
          <a:p>
            <a:pPr marL="12700" marR="5080">
              <a:lnSpc>
                <a:spcPct val="100000"/>
              </a:lnSpc>
              <a:spcBef>
                <a:spcPts val="675"/>
              </a:spcBef>
            </a:pPr>
            <a:r>
              <a:rPr dirty="0" b="0">
                <a:latin typeface="Arial"/>
                <a:cs typeface="Arial"/>
              </a:rPr>
              <a:t>Electronic</a:t>
            </a:r>
            <a:r>
              <a:rPr dirty="0" spc="-6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theft</a:t>
            </a:r>
            <a:r>
              <a:rPr dirty="0" spc="-8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is</a:t>
            </a:r>
            <a:r>
              <a:rPr dirty="0" spc="-6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a</a:t>
            </a:r>
            <a:r>
              <a:rPr dirty="0" spc="-5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more</a:t>
            </a:r>
            <a:r>
              <a:rPr dirty="0" spc="-7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complex</a:t>
            </a:r>
            <a:r>
              <a:rPr dirty="0" spc="-5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problem</a:t>
            </a:r>
            <a:r>
              <a:rPr dirty="0" spc="-55" b="0">
                <a:latin typeface="Arial"/>
                <a:cs typeface="Arial"/>
              </a:rPr>
              <a:t> </a:t>
            </a:r>
            <a:r>
              <a:rPr dirty="0" spc="-25" b="0">
                <a:latin typeface="Arial"/>
                <a:cs typeface="Arial"/>
              </a:rPr>
              <a:t>to </a:t>
            </a:r>
            <a:r>
              <a:rPr dirty="0" b="0">
                <a:latin typeface="Arial"/>
                <a:cs typeface="Arial"/>
              </a:rPr>
              <a:t>manage</a:t>
            </a:r>
            <a:r>
              <a:rPr dirty="0" spc="-6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and</a:t>
            </a:r>
            <a:r>
              <a:rPr dirty="0" spc="-5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control</a:t>
            </a:r>
            <a:r>
              <a:rPr dirty="0" spc="-4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-</a:t>
            </a:r>
            <a:r>
              <a:rPr dirty="0" spc="-6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organizations</a:t>
            </a:r>
            <a:r>
              <a:rPr dirty="0" spc="-6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may</a:t>
            </a:r>
            <a:r>
              <a:rPr dirty="0" spc="-5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not</a:t>
            </a:r>
            <a:r>
              <a:rPr dirty="0" spc="-75" b="0">
                <a:latin typeface="Arial"/>
                <a:cs typeface="Arial"/>
              </a:rPr>
              <a:t> </a:t>
            </a:r>
            <a:r>
              <a:rPr dirty="0" spc="-20" b="0">
                <a:latin typeface="Arial"/>
                <a:cs typeface="Arial"/>
              </a:rPr>
              <a:t>even </a:t>
            </a:r>
            <a:r>
              <a:rPr dirty="0" b="0">
                <a:latin typeface="Arial"/>
                <a:cs typeface="Arial"/>
              </a:rPr>
              <a:t>know</a:t>
            </a:r>
            <a:r>
              <a:rPr dirty="0" spc="-4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it</a:t>
            </a:r>
            <a:r>
              <a:rPr dirty="0" spc="-4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has</a:t>
            </a:r>
            <a:r>
              <a:rPr dirty="0" spc="-45" b="0">
                <a:latin typeface="Arial"/>
                <a:cs typeface="Arial"/>
              </a:rPr>
              <a:t> </a:t>
            </a:r>
            <a:r>
              <a:rPr dirty="0" spc="-10" b="0">
                <a:latin typeface="Arial"/>
                <a:cs typeface="Arial"/>
              </a:rPr>
              <a:t>occurred</a:t>
            </a: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3156" y="2438400"/>
            <a:ext cx="192633" cy="248412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3156" y="3377184"/>
            <a:ext cx="192633" cy="248411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3156" y="4742688"/>
            <a:ext cx="192633" cy="248412"/>
          </a:xfrm>
          <a:prstGeom prst="rect">
            <a:avLst/>
          </a:prstGeom>
        </p:spPr>
      </p:pic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Slide</a:t>
            </a:r>
            <a:r>
              <a:rPr dirty="0" spc="-40"/>
              <a:t> </a:t>
            </a: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6242049"/>
            <a:ext cx="9156700" cy="622300"/>
            <a:chOff x="-6350" y="6242049"/>
            <a:chExt cx="9156700" cy="6223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6176" y="6463287"/>
              <a:ext cx="715518" cy="39471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0140" y="6463287"/>
              <a:ext cx="403859" cy="394712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81100" y="59435"/>
            <a:ext cx="6817614" cy="122910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48538" rIns="0" bIns="0" rtlCol="0" vert="horz">
            <a:spAutoFit/>
          </a:bodyPr>
          <a:lstStyle/>
          <a:p>
            <a:pPr marL="1411605">
              <a:lnSpc>
                <a:spcPct val="100000"/>
              </a:lnSpc>
              <a:spcBef>
                <a:spcPts val="100"/>
              </a:spcBef>
            </a:pPr>
            <a:r>
              <a:rPr dirty="0"/>
              <a:t>Internet</a:t>
            </a:r>
            <a:r>
              <a:rPr dirty="0" spc="-95"/>
              <a:t> </a:t>
            </a:r>
            <a:r>
              <a:rPr dirty="0"/>
              <a:t>Service</a:t>
            </a:r>
            <a:r>
              <a:rPr dirty="0" spc="-95"/>
              <a:t> </a:t>
            </a:r>
            <a:r>
              <a:rPr dirty="0" spc="-10"/>
              <a:t>Issues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5556" y="1804416"/>
            <a:ext cx="192633" cy="248412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71576" y="2801620"/>
            <a:ext cx="125808" cy="8534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5556" y="3547871"/>
            <a:ext cx="192633" cy="248411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71576" y="4545076"/>
            <a:ext cx="125808" cy="8534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71576" y="4983988"/>
            <a:ext cx="125808" cy="85344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802640" y="1700225"/>
            <a:ext cx="7864475" cy="386905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2032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latin typeface="Arial"/>
                <a:cs typeface="Arial"/>
              </a:rPr>
              <a:t>Loss</a:t>
            </a:r>
            <a:r>
              <a:rPr dirty="0" sz="2800" spc="-7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of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Internet</a:t>
            </a:r>
            <a:r>
              <a:rPr dirty="0" sz="2800" spc="-6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service</a:t>
            </a:r>
            <a:r>
              <a:rPr dirty="0" sz="2800" spc="-6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can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lead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to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considerable </a:t>
            </a:r>
            <a:r>
              <a:rPr dirty="0" sz="2800">
                <a:latin typeface="Arial"/>
                <a:cs typeface="Arial"/>
              </a:rPr>
              <a:t>loss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in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the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availability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of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information</a:t>
            </a:r>
            <a:endParaRPr sz="2800">
              <a:latin typeface="Arial"/>
              <a:cs typeface="Arial"/>
            </a:endParaRPr>
          </a:p>
          <a:p>
            <a:pPr marL="413384" marR="748665">
              <a:lnSpc>
                <a:spcPct val="100000"/>
              </a:lnSpc>
              <a:spcBef>
                <a:spcPts val="595"/>
              </a:spcBef>
            </a:pPr>
            <a:r>
              <a:rPr dirty="0" sz="2400">
                <a:latin typeface="Arial"/>
                <a:cs typeface="Arial"/>
              </a:rPr>
              <a:t>organizations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have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sales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staff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and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telecommuters </a:t>
            </a:r>
            <a:r>
              <a:rPr dirty="0" sz="2400">
                <a:latin typeface="Arial"/>
                <a:cs typeface="Arial"/>
              </a:rPr>
              <a:t>working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at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remote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locations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660"/>
              </a:spcBef>
            </a:pPr>
            <a:r>
              <a:rPr dirty="0" sz="2800">
                <a:latin typeface="Arial"/>
                <a:cs typeface="Arial"/>
              </a:rPr>
              <a:t>When</a:t>
            </a:r>
            <a:r>
              <a:rPr dirty="0" sz="2800" spc="-8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an</a:t>
            </a:r>
            <a:r>
              <a:rPr dirty="0" sz="2800" spc="-7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organization</a:t>
            </a:r>
            <a:r>
              <a:rPr dirty="0" sz="2800" spc="-6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outsources</a:t>
            </a:r>
            <a:r>
              <a:rPr dirty="0" sz="2800" spc="-8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its</a:t>
            </a:r>
            <a:r>
              <a:rPr dirty="0" sz="2800" spc="-80">
                <a:latin typeface="Arial"/>
                <a:cs typeface="Arial"/>
              </a:rPr>
              <a:t> </a:t>
            </a:r>
            <a:r>
              <a:rPr dirty="0" sz="2800" spc="-25">
                <a:latin typeface="Arial"/>
                <a:cs typeface="Arial"/>
              </a:rPr>
              <a:t>web</a:t>
            </a:r>
            <a:r>
              <a:rPr dirty="0" sz="2800" spc="70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servers,</a:t>
            </a:r>
            <a:r>
              <a:rPr dirty="0" sz="2800" spc="-9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the</a:t>
            </a:r>
            <a:r>
              <a:rPr dirty="0" sz="2800" spc="-9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outsourcer</a:t>
            </a:r>
            <a:r>
              <a:rPr dirty="0" sz="2800" spc="-8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assumes</a:t>
            </a:r>
            <a:r>
              <a:rPr dirty="0" sz="2800" spc="-8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responsibility</a:t>
            </a:r>
            <a:r>
              <a:rPr dirty="0" sz="2800" spc="-85">
                <a:latin typeface="Arial"/>
                <a:cs typeface="Arial"/>
              </a:rPr>
              <a:t> </a:t>
            </a:r>
            <a:r>
              <a:rPr dirty="0" sz="2800" spc="-25">
                <a:latin typeface="Arial"/>
                <a:cs typeface="Arial"/>
              </a:rPr>
              <a:t>for</a:t>
            </a:r>
            <a:endParaRPr sz="2800">
              <a:latin typeface="Arial"/>
              <a:cs typeface="Arial"/>
            </a:endParaRPr>
          </a:p>
          <a:p>
            <a:pPr marL="413384">
              <a:lnSpc>
                <a:spcPct val="100000"/>
              </a:lnSpc>
              <a:spcBef>
                <a:spcPts val="590"/>
              </a:spcBef>
            </a:pPr>
            <a:r>
              <a:rPr dirty="0" sz="2400">
                <a:latin typeface="Arial"/>
                <a:cs typeface="Arial"/>
              </a:rPr>
              <a:t>All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Internet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  <a:p>
            <a:pPr marL="413384">
              <a:lnSpc>
                <a:spcPct val="100000"/>
              </a:lnSpc>
              <a:spcBef>
                <a:spcPts val="580"/>
              </a:spcBef>
            </a:pP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hardware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and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operating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system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software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used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to</a:t>
            </a:r>
            <a:endParaRPr sz="2400">
              <a:latin typeface="Arial"/>
              <a:cs typeface="Arial"/>
            </a:endParaRPr>
          </a:p>
          <a:p>
            <a:pPr marL="413384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operate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web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site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Slide</a:t>
            </a:r>
            <a:r>
              <a:rPr dirty="0" spc="-40"/>
              <a:t> </a:t>
            </a: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6242049"/>
            <a:ext cx="9156700" cy="622300"/>
            <a:chOff x="-6350" y="6242049"/>
            <a:chExt cx="9156700" cy="6223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6176" y="6463287"/>
              <a:ext cx="715518" cy="39471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0140" y="6463287"/>
              <a:ext cx="403859" cy="394712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105155"/>
            <a:ext cx="9144000" cy="111937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7990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0"/>
              <a:t>Communications</a:t>
            </a:r>
            <a:r>
              <a:rPr dirty="0" sz="4000" spc="-90"/>
              <a:t> </a:t>
            </a:r>
            <a:r>
              <a:rPr dirty="0" sz="4000"/>
              <a:t>and</a:t>
            </a:r>
            <a:r>
              <a:rPr dirty="0" sz="4000" spc="-135"/>
              <a:t> </a:t>
            </a:r>
            <a:r>
              <a:rPr dirty="0" sz="4000"/>
              <a:t>Other</a:t>
            </a:r>
            <a:r>
              <a:rPr dirty="0" sz="4000" spc="-100"/>
              <a:t> </a:t>
            </a:r>
            <a:r>
              <a:rPr dirty="0" sz="4000" spc="-10"/>
              <a:t>Services</a:t>
            </a:r>
            <a:endParaRPr sz="4000"/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3156" y="1572641"/>
            <a:ext cx="192633" cy="248412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3156" y="2084704"/>
            <a:ext cx="192633" cy="248412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9176" y="2655189"/>
            <a:ext cx="125808" cy="8534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9176" y="3094101"/>
            <a:ext cx="125808" cy="8534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9176" y="3533013"/>
            <a:ext cx="125808" cy="85343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9176" y="3971925"/>
            <a:ext cx="125808" cy="85344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9176" y="4410836"/>
            <a:ext cx="125808" cy="85344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9176" y="4849748"/>
            <a:ext cx="125808" cy="85344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650240" y="1382928"/>
            <a:ext cx="8094980" cy="4622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410970">
              <a:lnSpc>
                <a:spcPct val="120000"/>
              </a:lnSpc>
              <a:spcBef>
                <a:spcPts val="100"/>
              </a:spcBef>
            </a:pPr>
            <a:r>
              <a:rPr dirty="0" sz="2800">
                <a:latin typeface="Arial"/>
                <a:cs typeface="Arial"/>
              </a:rPr>
              <a:t>Other</a:t>
            </a:r>
            <a:r>
              <a:rPr dirty="0" sz="2800" spc="-9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utility</a:t>
            </a:r>
            <a:r>
              <a:rPr dirty="0" sz="2800" spc="-8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services</a:t>
            </a:r>
            <a:r>
              <a:rPr dirty="0" sz="2800" spc="-8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have</a:t>
            </a:r>
            <a:r>
              <a:rPr dirty="0" sz="2800" spc="-7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potential</a:t>
            </a:r>
            <a:r>
              <a:rPr dirty="0" sz="2800" spc="-85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impact </a:t>
            </a:r>
            <a:r>
              <a:rPr dirty="0" sz="2800">
                <a:latin typeface="Arial"/>
                <a:cs typeface="Arial"/>
              </a:rPr>
              <a:t>Among</a:t>
            </a:r>
            <a:r>
              <a:rPr dirty="0" sz="2800" spc="-8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these</a:t>
            </a:r>
            <a:r>
              <a:rPr dirty="0" sz="2800" spc="-85">
                <a:latin typeface="Arial"/>
                <a:cs typeface="Arial"/>
              </a:rPr>
              <a:t> </a:t>
            </a:r>
            <a:r>
              <a:rPr dirty="0" sz="2800" spc="-25">
                <a:latin typeface="Arial"/>
                <a:cs typeface="Arial"/>
              </a:rPr>
              <a:t>are</a:t>
            </a:r>
            <a:endParaRPr sz="2800">
              <a:latin typeface="Arial"/>
              <a:cs typeface="Arial"/>
            </a:endParaRPr>
          </a:p>
          <a:p>
            <a:pPr marL="413384">
              <a:lnSpc>
                <a:spcPct val="100000"/>
              </a:lnSpc>
              <a:spcBef>
                <a:spcPts val="590"/>
              </a:spcBef>
            </a:pPr>
            <a:r>
              <a:rPr dirty="0" sz="2400" spc="-10">
                <a:latin typeface="Arial"/>
                <a:cs typeface="Arial"/>
              </a:rPr>
              <a:t>telephone</a:t>
            </a:r>
            <a:endParaRPr sz="2400">
              <a:latin typeface="Arial"/>
              <a:cs typeface="Arial"/>
            </a:endParaRPr>
          </a:p>
          <a:p>
            <a:pPr marL="413384" marR="5015865">
              <a:lnSpc>
                <a:spcPct val="120000"/>
              </a:lnSpc>
              <a:spcBef>
                <a:spcPts val="5"/>
              </a:spcBef>
            </a:pPr>
            <a:r>
              <a:rPr dirty="0" sz="2400">
                <a:latin typeface="Arial"/>
                <a:cs typeface="Arial"/>
              </a:rPr>
              <a:t>water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&amp;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wastewater </a:t>
            </a:r>
            <a:r>
              <a:rPr dirty="0" sz="2400">
                <a:latin typeface="Arial"/>
                <a:cs typeface="Arial"/>
              </a:rPr>
              <a:t>trash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pickup</a:t>
            </a:r>
            <a:endParaRPr sz="2400">
              <a:latin typeface="Arial"/>
              <a:cs typeface="Arial"/>
            </a:endParaRPr>
          </a:p>
          <a:p>
            <a:pPr marL="413384" marR="4603750">
              <a:lnSpc>
                <a:spcPct val="120000"/>
              </a:lnSpc>
            </a:pPr>
            <a:r>
              <a:rPr dirty="0" sz="2400">
                <a:latin typeface="Arial"/>
                <a:cs typeface="Arial"/>
              </a:rPr>
              <a:t>cable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television</a:t>
            </a:r>
            <a:r>
              <a:rPr dirty="0" sz="2400" spc="60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natural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or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propane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gas </a:t>
            </a:r>
            <a:r>
              <a:rPr dirty="0" sz="2400">
                <a:latin typeface="Arial"/>
                <a:cs typeface="Arial"/>
              </a:rPr>
              <a:t>custodial</a:t>
            </a:r>
            <a:r>
              <a:rPr dirty="0" sz="2400" spc="-12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655"/>
              </a:spcBef>
            </a:pPr>
            <a:r>
              <a:rPr dirty="0" sz="2800">
                <a:latin typeface="Arial"/>
                <a:cs typeface="Arial"/>
              </a:rPr>
              <a:t>The</a:t>
            </a:r>
            <a:r>
              <a:rPr dirty="0" sz="2800" spc="-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threat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of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loss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of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services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can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lead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to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inability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 spc="-25">
                <a:latin typeface="Arial"/>
                <a:cs typeface="Arial"/>
              </a:rPr>
              <a:t>to </a:t>
            </a:r>
            <a:r>
              <a:rPr dirty="0" sz="2800">
                <a:latin typeface="Arial"/>
                <a:cs typeface="Arial"/>
              </a:rPr>
              <a:t>function</a:t>
            </a:r>
            <a:r>
              <a:rPr dirty="0" sz="2800" spc="-120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properly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3156" y="5230240"/>
            <a:ext cx="192633" cy="248411"/>
          </a:xfrm>
          <a:prstGeom prst="rect">
            <a:avLst/>
          </a:prstGeom>
        </p:spPr>
      </p:pic>
      <p:sp>
        <p:nvSpPr>
          <p:cNvPr id="17" name="object 1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Slide</a:t>
            </a:r>
            <a:r>
              <a:rPr dirty="0" spc="-40"/>
              <a:t> </a:t>
            </a: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6242049"/>
            <a:ext cx="9156700" cy="622300"/>
            <a:chOff x="-6350" y="6242049"/>
            <a:chExt cx="9156700" cy="6223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65235" y="6463287"/>
              <a:ext cx="715518" cy="39471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39200" y="6463287"/>
              <a:ext cx="304800" cy="394712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18104" y="152400"/>
            <a:ext cx="2935986" cy="100965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12546" rIns="0" bIns="0" rtlCol="0" vert="horz">
            <a:spAutoFit/>
          </a:bodyPr>
          <a:lstStyle/>
          <a:p>
            <a:pPr marL="3288029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IT </a:t>
            </a:r>
            <a:r>
              <a:rPr dirty="0" sz="3600" spc="-10"/>
              <a:t>Security</a:t>
            </a:r>
            <a:endParaRPr sz="3600"/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Slide</a:t>
            </a:r>
            <a:r>
              <a:rPr dirty="0" spc="-40"/>
              <a:t> </a:t>
            </a: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7" name="object 7" descr=""/>
          <p:cNvSpPr txBox="1"/>
          <p:nvPr/>
        </p:nvSpPr>
        <p:spPr>
          <a:xfrm>
            <a:off x="383540" y="1397254"/>
            <a:ext cx="8454390" cy="40493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622300" marR="5080" indent="-610235">
              <a:lnSpc>
                <a:spcPct val="100000"/>
              </a:lnSpc>
              <a:spcBef>
                <a:spcPts val="95"/>
              </a:spcBef>
              <a:buClr>
                <a:srgbClr val="0000FF"/>
              </a:buClr>
              <a:buFont typeface="Wingdings"/>
              <a:buChar char=""/>
              <a:tabLst>
                <a:tab pos="622300" algn="l"/>
              </a:tabLst>
            </a:pPr>
            <a:r>
              <a:rPr dirty="0" sz="2200" b="1">
                <a:latin typeface="Arial"/>
                <a:cs typeface="Arial"/>
              </a:rPr>
              <a:t>IT</a:t>
            </a:r>
            <a:r>
              <a:rPr dirty="0" sz="2200" spc="235" b="1">
                <a:latin typeface="Arial"/>
                <a:cs typeface="Arial"/>
              </a:rPr>
              <a:t>  </a:t>
            </a:r>
            <a:r>
              <a:rPr dirty="0" sz="2200" b="1">
                <a:latin typeface="Arial"/>
                <a:cs typeface="Arial"/>
              </a:rPr>
              <a:t>security</a:t>
            </a:r>
            <a:r>
              <a:rPr dirty="0" sz="2200" spc="245" b="1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is</a:t>
            </a:r>
            <a:r>
              <a:rPr dirty="0" sz="2200" spc="240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the</a:t>
            </a:r>
            <a:r>
              <a:rPr dirty="0" sz="2200" spc="240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protection</a:t>
            </a:r>
            <a:r>
              <a:rPr dirty="0" sz="2200" spc="250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of</a:t>
            </a:r>
            <a:r>
              <a:rPr dirty="0" sz="2200" spc="235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computer</a:t>
            </a:r>
            <a:r>
              <a:rPr dirty="0" sz="2200" spc="245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systems</a:t>
            </a:r>
            <a:r>
              <a:rPr dirty="0" sz="2200" spc="245">
                <a:latin typeface="Arial"/>
                <a:cs typeface="Arial"/>
              </a:rPr>
              <a:t>  </a:t>
            </a:r>
            <a:r>
              <a:rPr dirty="0" sz="2200" spc="-25">
                <a:latin typeface="Arial"/>
                <a:cs typeface="Arial"/>
              </a:rPr>
              <a:t>and </a:t>
            </a:r>
            <a:r>
              <a:rPr dirty="0" sz="2200">
                <a:latin typeface="Arial"/>
                <a:cs typeface="Arial"/>
              </a:rPr>
              <a:t>networks</a:t>
            </a:r>
            <a:r>
              <a:rPr dirty="0" sz="2200" spc="4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from</a:t>
            </a:r>
            <a:r>
              <a:rPr dirty="0" sz="2200" spc="445"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6FC0"/>
                </a:solidFill>
                <a:latin typeface="Arial"/>
                <a:cs typeface="Arial"/>
              </a:rPr>
              <a:t>information</a:t>
            </a:r>
            <a:r>
              <a:rPr dirty="0" sz="2200" spc="45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6FC0"/>
                </a:solidFill>
                <a:latin typeface="Arial"/>
                <a:cs typeface="Arial"/>
              </a:rPr>
              <a:t>disclosure</a:t>
            </a:r>
            <a:r>
              <a:rPr dirty="0" sz="2200">
                <a:latin typeface="Arial"/>
                <a:cs typeface="Arial"/>
              </a:rPr>
              <a:t>,</a:t>
            </a:r>
            <a:r>
              <a:rPr dirty="0" sz="2200" spc="450"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6FC0"/>
                </a:solidFill>
                <a:latin typeface="Arial"/>
                <a:cs typeface="Arial"/>
              </a:rPr>
              <a:t>theft</a:t>
            </a:r>
            <a:r>
              <a:rPr dirty="0" sz="2200" spc="45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6FC0"/>
                </a:solidFill>
                <a:latin typeface="Arial"/>
                <a:cs typeface="Arial"/>
              </a:rPr>
              <a:t>of</a:t>
            </a:r>
            <a:r>
              <a:rPr dirty="0" sz="2200" spc="465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or</a:t>
            </a:r>
            <a:r>
              <a:rPr dirty="0" sz="2200" spc="450"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6FC0"/>
                </a:solidFill>
                <a:latin typeface="Arial"/>
                <a:cs typeface="Arial"/>
              </a:rPr>
              <a:t>damage</a:t>
            </a:r>
            <a:r>
              <a:rPr dirty="0" sz="2200" spc="465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2200" spc="-25">
                <a:latin typeface="Arial"/>
                <a:cs typeface="Arial"/>
              </a:rPr>
              <a:t>to </a:t>
            </a:r>
            <a:r>
              <a:rPr dirty="0" sz="2200">
                <a:latin typeface="Arial"/>
                <a:cs typeface="Arial"/>
              </a:rPr>
              <a:t>their</a:t>
            </a:r>
            <a:r>
              <a:rPr dirty="0" sz="2200" spc="-2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hardware,</a:t>
            </a:r>
            <a:r>
              <a:rPr dirty="0" sz="2200" spc="-2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software,</a:t>
            </a:r>
            <a:r>
              <a:rPr dirty="0" sz="2200" spc="-2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or</a:t>
            </a:r>
            <a:r>
              <a:rPr dirty="0" sz="2200" spc="-3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electronic</a:t>
            </a:r>
            <a:r>
              <a:rPr dirty="0" sz="2200" spc="-1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data,</a:t>
            </a:r>
            <a:r>
              <a:rPr dirty="0" sz="2200" spc="-2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as</a:t>
            </a:r>
            <a:r>
              <a:rPr dirty="0" sz="2200" spc="-2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well</a:t>
            </a:r>
            <a:r>
              <a:rPr dirty="0" sz="2200" spc="-2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as</a:t>
            </a:r>
            <a:r>
              <a:rPr dirty="0" sz="2200" spc="-4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from</a:t>
            </a:r>
            <a:r>
              <a:rPr dirty="0" sz="2200" spc="-35">
                <a:latin typeface="Arial"/>
                <a:cs typeface="Arial"/>
              </a:rPr>
              <a:t> </a:t>
            </a:r>
            <a:r>
              <a:rPr dirty="0" sz="2200" spc="-25">
                <a:latin typeface="Arial"/>
                <a:cs typeface="Arial"/>
              </a:rPr>
              <a:t>the </a:t>
            </a:r>
            <a:r>
              <a:rPr dirty="0" sz="2200">
                <a:solidFill>
                  <a:srgbClr val="006FC0"/>
                </a:solidFill>
                <a:latin typeface="Arial"/>
                <a:cs typeface="Arial"/>
              </a:rPr>
              <a:t>disruption</a:t>
            </a:r>
            <a:r>
              <a:rPr dirty="0" sz="2200" spc="-55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6FC0"/>
                </a:solidFill>
                <a:latin typeface="Arial"/>
                <a:cs typeface="Arial"/>
              </a:rPr>
              <a:t>or</a:t>
            </a:r>
            <a:r>
              <a:rPr dirty="0" sz="2200" spc="-6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6FC0"/>
                </a:solidFill>
                <a:latin typeface="Arial"/>
                <a:cs typeface="Arial"/>
              </a:rPr>
              <a:t>misdirection</a:t>
            </a:r>
            <a:r>
              <a:rPr dirty="0" sz="2200" spc="-4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of</a:t>
            </a:r>
            <a:r>
              <a:rPr dirty="0" sz="2200" spc="-6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the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services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they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provide.</a:t>
            </a:r>
            <a:endParaRPr sz="2200">
              <a:latin typeface="Arial"/>
              <a:cs typeface="Arial"/>
            </a:endParaRPr>
          </a:p>
          <a:p>
            <a:pPr algn="just" marL="622300" marR="6350" indent="-610235">
              <a:lnSpc>
                <a:spcPct val="100000"/>
              </a:lnSpc>
              <a:spcBef>
                <a:spcPts val="530"/>
              </a:spcBef>
              <a:buClr>
                <a:srgbClr val="0000FF"/>
              </a:buClr>
              <a:buFont typeface="Wingdings"/>
              <a:buChar char=""/>
              <a:tabLst>
                <a:tab pos="622300" algn="l"/>
              </a:tabLst>
            </a:pPr>
            <a:r>
              <a:rPr dirty="0" sz="2200">
                <a:latin typeface="Arial"/>
                <a:cs typeface="Arial"/>
              </a:rPr>
              <a:t>IT</a:t>
            </a:r>
            <a:r>
              <a:rPr dirty="0" sz="2200" spc="535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security</a:t>
            </a:r>
            <a:r>
              <a:rPr dirty="0" sz="2200" spc="540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performs</a:t>
            </a:r>
            <a:r>
              <a:rPr dirty="0" sz="2200" spc="545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four</a:t>
            </a:r>
            <a:r>
              <a:rPr dirty="0" sz="2200" spc="540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important</a:t>
            </a:r>
            <a:r>
              <a:rPr dirty="0" sz="2200" spc="535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functions</a:t>
            </a:r>
            <a:r>
              <a:rPr dirty="0" sz="2200" spc="545">
                <a:latin typeface="Arial"/>
                <a:cs typeface="Arial"/>
              </a:rPr>
              <a:t>  </a:t>
            </a:r>
            <a:r>
              <a:rPr dirty="0" sz="2200">
                <a:latin typeface="Arial"/>
                <a:cs typeface="Arial"/>
              </a:rPr>
              <a:t>for</a:t>
            </a:r>
            <a:r>
              <a:rPr dirty="0" sz="2200" spc="540">
                <a:latin typeface="Arial"/>
                <a:cs typeface="Arial"/>
              </a:rPr>
              <a:t>  </a:t>
            </a:r>
            <a:r>
              <a:rPr dirty="0" sz="2200" spc="-25">
                <a:latin typeface="Arial"/>
                <a:cs typeface="Arial"/>
              </a:rPr>
              <a:t>an </a:t>
            </a:r>
            <a:r>
              <a:rPr dirty="0" sz="2200" spc="-10">
                <a:latin typeface="Arial"/>
                <a:cs typeface="Arial"/>
              </a:rPr>
              <a:t>organization:</a:t>
            </a:r>
            <a:endParaRPr sz="2200">
              <a:latin typeface="Arial"/>
              <a:cs typeface="Arial"/>
            </a:endParaRPr>
          </a:p>
          <a:p>
            <a:pPr lvl="1" marL="1003300" indent="-533400">
              <a:lnSpc>
                <a:spcPct val="100000"/>
              </a:lnSpc>
              <a:spcBef>
                <a:spcPts val="530"/>
              </a:spcBef>
              <a:buClr>
                <a:srgbClr val="0000FF"/>
              </a:buClr>
              <a:buFont typeface="Wingdings"/>
              <a:buChar char=""/>
              <a:tabLst>
                <a:tab pos="1003300" algn="l"/>
              </a:tabLst>
            </a:pPr>
            <a:r>
              <a:rPr dirty="0" sz="2200">
                <a:latin typeface="Arial"/>
                <a:cs typeface="Arial"/>
              </a:rPr>
              <a:t>Protects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the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organization’s</a:t>
            </a:r>
            <a:r>
              <a:rPr dirty="0" sz="2200" spc="-6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ability</a:t>
            </a:r>
            <a:r>
              <a:rPr dirty="0" sz="2200" spc="-7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to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function</a:t>
            </a:r>
            <a:endParaRPr sz="2200">
              <a:latin typeface="Arial"/>
              <a:cs typeface="Arial"/>
            </a:endParaRPr>
          </a:p>
          <a:p>
            <a:pPr lvl="1" marL="1003300" marR="6350" indent="-534035">
              <a:lnSpc>
                <a:spcPct val="100000"/>
              </a:lnSpc>
              <a:spcBef>
                <a:spcPts val="530"/>
              </a:spcBef>
              <a:buClr>
                <a:srgbClr val="0000FF"/>
              </a:buClr>
              <a:buFont typeface="Wingdings"/>
              <a:buChar char=""/>
              <a:tabLst>
                <a:tab pos="1003300" algn="l"/>
              </a:tabLst>
            </a:pPr>
            <a:r>
              <a:rPr dirty="0" sz="2200">
                <a:latin typeface="Arial"/>
                <a:cs typeface="Arial"/>
              </a:rPr>
              <a:t>Enables</a:t>
            </a:r>
            <a:r>
              <a:rPr dirty="0" sz="2200" spc="12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the</a:t>
            </a:r>
            <a:r>
              <a:rPr dirty="0" sz="2200" spc="12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safe</a:t>
            </a:r>
            <a:r>
              <a:rPr dirty="0" sz="2200" spc="114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operation</a:t>
            </a:r>
            <a:r>
              <a:rPr dirty="0" sz="2200" spc="13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of</a:t>
            </a:r>
            <a:r>
              <a:rPr dirty="0" sz="2200" spc="114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applications</a:t>
            </a:r>
            <a:r>
              <a:rPr dirty="0" sz="2200" spc="13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implemented</a:t>
            </a:r>
            <a:r>
              <a:rPr dirty="0" sz="2200" spc="145">
                <a:latin typeface="Arial"/>
                <a:cs typeface="Arial"/>
              </a:rPr>
              <a:t> </a:t>
            </a:r>
            <a:r>
              <a:rPr dirty="0" sz="2200" spc="-25">
                <a:latin typeface="Arial"/>
                <a:cs typeface="Arial"/>
              </a:rPr>
              <a:t>on </a:t>
            </a:r>
            <a:r>
              <a:rPr dirty="0" sz="2200">
                <a:latin typeface="Arial"/>
                <a:cs typeface="Arial"/>
              </a:rPr>
              <a:t>the</a:t>
            </a:r>
            <a:r>
              <a:rPr dirty="0" sz="2200" spc="-7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organization’s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IT</a:t>
            </a:r>
            <a:r>
              <a:rPr dirty="0" sz="2200" spc="-75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systems</a:t>
            </a:r>
            <a:endParaRPr sz="2200">
              <a:latin typeface="Arial"/>
              <a:cs typeface="Arial"/>
            </a:endParaRPr>
          </a:p>
          <a:p>
            <a:pPr lvl="1" marL="1003300" indent="-533400">
              <a:lnSpc>
                <a:spcPct val="100000"/>
              </a:lnSpc>
              <a:spcBef>
                <a:spcPts val="525"/>
              </a:spcBef>
              <a:buClr>
                <a:srgbClr val="0000FF"/>
              </a:buClr>
              <a:buFont typeface="Wingdings"/>
              <a:buChar char=""/>
              <a:tabLst>
                <a:tab pos="1003300" algn="l"/>
              </a:tabLst>
            </a:pPr>
            <a:r>
              <a:rPr dirty="0" sz="2200">
                <a:latin typeface="Arial"/>
                <a:cs typeface="Arial"/>
              </a:rPr>
              <a:t>Protects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the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data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the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organization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collects</a:t>
            </a:r>
            <a:r>
              <a:rPr dirty="0" sz="2200" spc="-7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and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 spc="-20">
                <a:latin typeface="Arial"/>
                <a:cs typeface="Arial"/>
              </a:rPr>
              <a:t>uses</a:t>
            </a:r>
            <a:endParaRPr sz="2200">
              <a:latin typeface="Arial"/>
              <a:cs typeface="Arial"/>
            </a:endParaRPr>
          </a:p>
          <a:p>
            <a:pPr lvl="1" marL="1003300" indent="-533400">
              <a:lnSpc>
                <a:spcPct val="100000"/>
              </a:lnSpc>
              <a:spcBef>
                <a:spcPts val="530"/>
              </a:spcBef>
              <a:buClr>
                <a:srgbClr val="0000FF"/>
              </a:buClr>
              <a:buFont typeface="Wingdings"/>
              <a:buChar char=""/>
              <a:tabLst>
                <a:tab pos="1003300" algn="l"/>
              </a:tabLst>
            </a:pPr>
            <a:r>
              <a:rPr dirty="0" sz="2200">
                <a:latin typeface="Arial"/>
                <a:cs typeface="Arial"/>
              </a:rPr>
              <a:t>Safeguards</a:t>
            </a:r>
            <a:r>
              <a:rPr dirty="0" sz="2200" spc="-4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the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technology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assets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in</a:t>
            </a:r>
            <a:r>
              <a:rPr dirty="0" sz="2200" spc="-6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use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at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the</a:t>
            </a:r>
            <a:r>
              <a:rPr dirty="0" sz="2200" spc="-40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organization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6242049"/>
            <a:ext cx="9156700" cy="622300"/>
            <a:chOff x="-6350" y="6242049"/>
            <a:chExt cx="9156700" cy="6223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6176" y="6463287"/>
              <a:ext cx="715518" cy="39471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0140" y="6463287"/>
              <a:ext cx="403859" cy="394712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15439" y="59435"/>
            <a:ext cx="5947410" cy="122910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48538" rIns="0" bIns="0" rtlCol="0" vert="horz">
            <a:spAutoFit/>
          </a:bodyPr>
          <a:lstStyle/>
          <a:p>
            <a:pPr marL="1845945">
              <a:lnSpc>
                <a:spcPct val="100000"/>
              </a:lnSpc>
              <a:spcBef>
                <a:spcPts val="100"/>
              </a:spcBef>
            </a:pPr>
            <a:r>
              <a:rPr dirty="0"/>
              <a:t>Power</a:t>
            </a:r>
            <a:r>
              <a:rPr dirty="0" spc="-20"/>
              <a:t> </a:t>
            </a:r>
            <a:r>
              <a:rPr dirty="0" spc="-10"/>
              <a:t>Irregularities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9176" y="2070100"/>
            <a:ext cx="125808" cy="8534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9176" y="2509011"/>
            <a:ext cx="125808" cy="8534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9176" y="2947923"/>
            <a:ext cx="125808" cy="8534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9176" y="3386835"/>
            <a:ext cx="125808" cy="8534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9176" y="3825747"/>
            <a:ext cx="125808" cy="85344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9176" y="4264659"/>
            <a:ext cx="125808" cy="85344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3156" y="4645152"/>
            <a:ext cx="192633" cy="248412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307340" y="1308464"/>
            <a:ext cx="8320405" cy="4112260"/>
          </a:xfrm>
          <a:prstGeom prst="rect">
            <a:avLst/>
          </a:prstGeom>
        </p:spPr>
        <p:txBody>
          <a:bodyPr wrap="square" lIns="0" tIns="990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2800">
                <a:latin typeface="Arial"/>
                <a:cs typeface="Arial"/>
              </a:rPr>
              <a:t>Voltage</a:t>
            </a:r>
            <a:r>
              <a:rPr dirty="0" sz="2800" spc="-7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levels</a:t>
            </a:r>
            <a:r>
              <a:rPr dirty="0" sz="2800" spc="-7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can</a:t>
            </a:r>
            <a:r>
              <a:rPr dirty="0" sz="2800" spc="-8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increase,</a:t>
            </a:r>
            <a:r>
              <a:rPr dirty="0" sz="2800" spc="-8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decrease,</a:t>
            </a:r>
            <a:r>
              <a:rPr dirty="0" sz="2800" spc="-7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or</a:t>
            </a:r>
            <a:r>
              <a:rPr dirty="0" sz="2800" spc="-75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cease:</a:t>
            </a:r>
            <a:endParaRPr sz="2800">
              <a:latin typeface="Arial"/>
              <a:cs typeface="Arial"/>
            </a:endParaRPr>
          </a:p>
          <a:p>
            <a:pPr marL="756285" marR="3590925">
              <a:lnSpc>
                <a:spcPct val="120000"/>
              </a:lnSpc>
              <a:spcBef>
                <a:spcPts val="20"/>
              </a:spcBef>
            </a:pPr>
            <a:r>
              <a:rPr dirty="0" sz="2400">
                <a:latin typeface="Arial"/>
                <a:cs typeface="Arial"/>
              </a:rPr>
              <a:t>spike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–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momentary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increase </a:t>
            </a:r>
            <a:r>
              <a:rPr dirty="0" sz="2400">
                <a:latin typeface="Arial"/>
                <a:cs typeface="Arial"/>
              </a:rPr>
              <a:t>surge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–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prolonged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increase </a:t>
            </a:r>
            <a:r>
              <a:rPr dirty="0" sz="2400">
                <a:latin typeface="Arial"/>
                <a:cs typeface="Arial"/>
              </a:rPr>
              <a:t>sag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–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momentary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low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voltage </a:t>
            </a:r>
            <a:r>
              <a:rPr dirty="0" sz="2400">
                <a:latin typeface="Arial"/>
                <a:cs typeface="Arial"/>
              </a:rPr>
              <a:t>brownout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–</a:t>
            </a:r>
            <a:r>
              <a:rPr dirty="0" sz="2400" spc="-9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prolonged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drop</a:t>
            </a:r>
            <a:endParaRPr sz="2400">
              <a:latin typeface="Arial"/>
              <a:cs typeface="Arial"/>
            </a:endParaRPr>
          </a:p>
          <a:p>
            <a:pPr marL="756285" marR="3236595">
              <a:lnSpc>
                <a:spcPct val="120000"/>
              </a:lnSpc>
            </a:pPr>
            <a:r>
              <a:rPr dirty="0" sz="2400">
                <a:latin typeface="Arial"/>
                <a:cs typeface="Arial"/>
              </a:rPr>
              <a:t>fault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–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momentary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loss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power </a:t>
            </a:r>
            <a:r>
              <a:rPr dirty="0" sz="2400">
                <a:latin typeface="Arial"/>
                <a:cs typeface="Arial"/>
              </a:rPr>
              <a:t>blackout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–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prolonged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loss</a:t>
            </a:r>
            <a:endParaRPr sz="2400">
              <a:latin typeface="Arial"/>
              <a:cs typeface="Arial"/>
            </a:endParaRPr>
          </a:p>
          <a:p>
            <a:pPr marL="355600" marR="5080">
              <a:lnSpc>
                <a:spcPct val="100000"/>
              </a:lnSpc>
              <a:spcBef>
                <a:spcPts val="655"/>
              </a:spcBef>
            </a:pPr>
            <a:r>
              <a:rPr dirty="0" sz="2800">
                <a:latin typeface="Arial"/>
                <a:cs typeface="Arial"/>
              </a:rPr>
              <a:t>Electronic</a:t>
            </a:r>
            <a:r>
              <a:rPr dirty="0" sz="2800" spc="-8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equipment</a:t>
            </a:r>
            <a:r>
              <a:rPr dirty="0" sz="2800" spc="-8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is</a:t>
            </a:r>
            <a:r>
              <a:rPr dirty="0" sz="2800" spc="-9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susceptible</a:t>
            </a:r>
            <a:r>
              <a:rPr dirty="0" sz="2800" spc="-9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to</a:t>
            </a:r>
            <a:r>
              <a:rPr dirty="0" sz="2800" spc="-95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fluctuations, </a:t>
            </a:r>
            <a:r>
              <a:rPr dirty="0" sz="2800">
                <a:latin typeface="Arial"/>
                <a:cs typeface="Arial"/>
              </a:rPr>
              <a:t>controls</a:t>
            </a:r>
            <a:r>
              <a:rPr dirty="0" sz="2800" spc="-7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can</a:t>
            </a:r>
            <a:r>
              <a:rPr dirty="0" sz="2800" spc="-7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be</a:t>
            </a:r>
            <a:r>
              <a:rPr dirty="0" sz="2800" spc="-7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applied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to</a:t>
            </a:r>
            <a:r>
              <a:rPr dirty="0" sz="2800" spc="-7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manage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power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quality</a:t>
            </a:r>
            <a:endParaRPr sz="28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Slide</a:t>
            </a:r>
            <a:r>
              <a:rPr dirty="0" spc="-40"/>
              <a:t> </a:t>
            </a: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6242049"/>
            <a:ext cx="9156700" cy="622300"/>
            <a:chOff x="-6350" y="6242049"/>
            <a:chExt cx="9156700" cy="6223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6176" y="6463287"/>
              <a:ext cx="715518" cy="39471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0140" y="6463287"/>
              <a:ext cx="403859" cy="394712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8827" y="59435"/>
            <a:ext cx="8120633" cy="122910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48538" rIns="0" bIns="0" rtlCol="0" vert="horz">
            <a:spAutoFit/>
          </a:bodyPr>
          <a:lstStyle/>
          <a:p>
            <a:pPr marL="759460">
              <a:lnSpc>
                <a:spcPct val="100000"/>
              </a:lnSpc>
              <a:spcBef>
                <a:spcPts val="100"/>
              </a:spcBef>
            </a:pPr>
            <a:r>
              <a:rPr dirty="0"/>
              <a:t>Deliberate</a:t>
            </a:r>
            <a:r>
              <a:rPr dirty="0" spc="-70"/>
              <a:t> </a:t>
            </a:r>
            <a:r>
              <a:rPr dirty="0"/>
              <a:t>Software</a:t>
            </a:r>
            <a:r>
              <a:rPr dirty="0" spc="-85"/>
              <a:t> </a:t>
            </a:r>
            <a:r>
              <a:rPr dirty="0" spc="-10"/>
              <a:t>Attacks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7157" y="1414272"/>
            <a:ext cx="142646" cy="178308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4131" y="2519248"/>
            <a:ext cx="110673" cy="71323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7157" y="3243072"/>
            <a:ext cx="142646" cy="178308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8771" y="3604640"/>
            <a:ext cx="94593" cy="64008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8771" y="3878960"/>
            <a:ext cx="94593" cy="64007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8771" y="4153280"/>
            <a:ext cx="94593" cy="64007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8771" y="4427601"/>
            <a:ext cx="94593" cy="64007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8771" y="4701921"/>
            <a:ext cx="94593" cy="64007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8771" y="4976240"/>
            <a:ext cx="94593" cy="64007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8771" y="5250560"/>
            <a:ext cx="94593" cy="64007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8771" y="5524880"/>
            <a:ext cx="94593" cy="64008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8771" y="5799201"/>
            <a:ext cx="94593" cy="64008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650240" y="1336294"/>
            <a:ext cx="3481704" cy="4630420"/>
          </a:xfrm>
          <a:prstGeom prst="rect">
            <a:avLst/>
          </a:prstGeom>
        </p:spPr>
        <p:txBody>
          <a:bodyPr wrap="square" lIns="0" tIns="74295" rIns="0" bIns="0" rtlCol="0" vert="horz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585"/>
              </a:spcBef>
            </a:pPr>
            <a:r>
              <a:rPr dirty="0" sz="2000">
                <a:latin typeface="Arial"/>
                <a:cs typeface="Arial"/>
              </a:rPr>
              <a:t>When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individual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group </a:t>
            </a:r>
            <a:r>
              <a:rPr dirty="0" sz="2000">
                <a:latin typeface="Arial"/>
                <a:cs typeface="Arial"/>
              </a:rPr>
              <a:t>designs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software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attack </a:t>
            </a:r>
            <a:r>
              <a:rPr dirty="0" sz="2000">
                <a:latin typeface="Arial"/>
                <a:cs typeface="Arial"/>
              </a:rPr>
              <a:t>systems,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they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create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malicious </a:t>
            </a:r>
            <a:r>
              <a:rPr dirty="0" sz="2000">
                <a:latin typeface="Arial"/>
                <a:cs typeface="Arial"/>
              </a:rPr>
              <a:t>code/software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called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malware</a:t>
            </a:r>
            <a:endParaRPr sz="2000">
              <a:latin typeface="Arial"/>
              <a:cs typeface="Arial"/>
            </a:endParaRPr>
          </a:p>
          <a:p>
            <a:pPr marL="413384" marR="85725">
              <a:lnSpc>
                <a:spcPct val="80000"/>
              </a:lnSpc>
              <a:spcBef>
                <a:spcPts val="480"/>
              </a:spcBef>
            </a:pPr>
            <a:r>
              <a:rPr dirty="0" sz="2000">
                <a:latin typeface="Arial"/>
                <a:cs typeface="Arial"/>
              </a:rPr>
              <a:t>Designed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damage, </a:t>
            </a:r>
            <a:r>
              <a:rPr dirty="0" sz="2000">
                <a:latin typeface="Arial"/>
                <a:cs typeface="Arial"/>
              </a:rPr>
              <a:t>destroy,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deny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service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to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target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systems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spc="-10">
                <a:latin typeface="Arial"/>
                <a:cs typeface="Arial"/>
              </a:rPr>
              <a:t>Includes:</a:t>
            </a:r>
            <a:endParaRPr sz="2000">
              <a:latin typeface="Arial"/>
              <a:cs typeface="Arial"/>
            </a:endParaRPr>
          </a:p>
          <a:p>
            <a:pPr marL="413384" marR="1880235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latin typeface="Arial"/>
                <a:cs typeface="Arial"/>
              </a:rPr>
              <a:t>macro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virus </a:t>
            </a:r>
            <a:r>
              <a:rPr dirty="0" sz="1800">
                <a:latin typeface="Arial"/>
                <a:cs typeface="Arial"/>
              </a:rPr>
              <a:t>boot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virus </a:t>
            </a:r>
            <a:r>
              <a:rPr dirty="0" sz="1800" spc="-10">
                <a:latin typeface="Arial"/>
                <a:cs typeface="Arial"/>
              </a:rPr>
              <a:t>worms</a:t>
            </a:r>
            <a:endParaRPr sz="1800">
              <a:latin typeface="Arial"/>
              <a:cs typeface="Arial"/>
            </a:endParaRPr>
          </a:p>
          <a:p>
            <a:pPr marL="413384" marR="1663064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Trojan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horses </a:t>
            </a:r>
            <a:r>
              <a:rPr dirty="0" sz="1800">
                <a:latin typeface="Arial"/>
                <a:cs typeface="Arial"/>
              </a:rPr>
              <a:t>logic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bombs</a:t>
            </a:r>
            <a:endParaRPr sz="1800">
              <a:latin typeface="Arial"/>
              <a:cs typeface="Arial"/>
            </a:endParaRPr>
          </a:p>
          <a:p>
            <a:pPr marL="413384" marR="59563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back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door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trap</a:t>
            </a:r>
            <a:r>
              <a:rPr dirty="0" sz="1800" spc="-20">
                <a:latin typeface="Arial"/>
                <a:cs typeface="Arial"/>
              </a:rPr>
              <a:t> door </a:t>
            </a:r>
            <a:r>
              <a:rPr dirty="0" sz="1800" spc="-10">
                <a:latin typeface="Arial"/>
                <a:cs typeface="Arial"/>
              </a:rPr>
              <a:t>denial-of-</a:t>
            </a:r>
            <a:r>
              <a:rPr dirty="0" sz="1800">
                <a:latin typeface="Arial"/>
                <a:cs typeface="Arial"/>
              </a:rPr>
              <a:t>service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attacks polymorphic</a:t>
            </a:r>
            <a:endParaRPr sz="1800">
              <a:latin typeface="Arial"/>
              <a:cs typeface="Arial"/>
            </a:endParaRPr>
          </a:p>
          <a:p>
            <a:pPr marL="413384">
              <a:lnSpc>
                <a:spcPct val="100000"/>
              </a:lnSpc>
              <a:spcBef>
                <a:spcPts val="5"/>
              </a:spcBef>
            </a:pPr>
            <a:r>
              <a:rPr dirty="0" sz="1800" spc="-10">
                <a:latin typeface="Arial"/>
                <a:cs typeface="Arial"/>
              </a:rPr>
              <a:t>hoaxes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0" name="object 2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13264" y="2705612"/>
            <a:ext cx="1174962" cy="1392393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920354" y="3750050"/>
            <a:ext cx="1514378" cy="1092435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488287" y="3078048"/>
            <a:ext cx="1461004" cy="1327946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25327" y="2039425"/>
            <a:ext cx="1392626" cy="1640523"/>
          </a:xfrm>
          <a:prstGeom prst="rect">
            <a:avLst/>
          </a:prstGeom>
        </p:spPr>
      </p:pic>
      <p:sp>
        <p:nvSpPr>
          <p:cNvPr id="24" name="object 24" descr=""/>
          <p:cNvSpPr txBox="1"/>
          <p:nvPr/>
        </p:nvSpPr>
        <p:spPr>
          <a:xfrm rot="19320000">
            <a:off x="4340433" y="3161515"/>
            <a:ext cx="1471283" cy="349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735"/>
              </a:lnSpc>
            </a:pPr>
            <a:r>
              <a:rPr dirty="0" baseline="-2020" sz="4125" b="1">
                <a:solidFill>
                  <a:srgbClr val="EAEAEA"/>
                </a:solidFill>
                <a:latin typeface="Arial"/>
                <a:cs typeface="Arial"/>
              </a:rPr>
              <a:t>W</a:t>
            </a:r>
            <a:r>
              <a:rPr dirty="0" baseline="-2020" sz="4125" spc="-135" b="1">
                <a:solidFill>
                  <a:srgbClr val="EAEAEA"/>
                </a:solidFill>
                <a:latin typeface="Arial"/>
                <a:cs typeface="Arial"/>
              </a:rPr>
              <a:t> </a:t>
            </a:r>
            <a:r>
              <a:rPr dirty="0" baseline="-1010" sz="4125" b="1">
                <a:solidFill>
                  <a:srgbClr val="EAEAEA"/>
                </a:solidFill>
                <a:latin typeface="Arial"/>
                <a:cs typeface="Arial"/>
              </a:rPr>
              <a:t>O</a:t>
            </a:r>
            <a:r>
              <a:rPr dirty="0" baseline="-1010" sz="4125" spc="-150" b="1">
                <a:solidFill>
                  <a:srgbClr val="EAEAEA"/>
                </a:solidFill>
                <a:latin typeface="Arial"/>
                <a:cs typeface="Arial"/>
              </a:rPr>
              <a:t> </a:t>
            </a:r>
            <a:r>
              <a:rPr dirty="0" sz="2750" b="1">
                <a:solidFill>
                  <a:srgbClr val="EAEAEA"/>
                </a:solidFill>
                <a:latin typeface="Arial"/>
                <a:cs typeface="Arial"/>
              </a:rPr>
              <a:t>R</a:t>
            </a:r>
            <a:r>
              <a:rPr dirty="0" sz="2750" spc="-100" b="1">
                <a:solidFill>
                  <a:srgbClr val="EAEAEA"/>
                </a:solidFill>
                <a:latin typeface="Arial"/>
                <a:cs typeface="Arial"/>
              </a:rPr>
              <a:t> </a:t>
            </a:r>
            <a:r>
              <a:rPr dirty="0" baseline="1010" sz="4125" spc="-75" b="1">
                <a:solidFill>
                  <a:srgbClr val="EAEAEA"/>
                </a:solidFill>
                <a:latin typeface="Arial"/>
                <a:cs typeface="Arial"/>
              </a:rPr>
              <a:t>M</a:t>
            </a:r>
            <a:endParaRPr baseline="1010" sz="4125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Slide</a:t>
            </a:r>
            <a:r>
              <a:rPr dirty="0" spc="-40"/>
              <a:t> </a:t>
            </a: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25" name="object 25" descr=""/>
          <p:cNvSpPr txBox="1"/>
          <p:nvPr/>
        </p:nvSpPr>
        <p:spPr>
          <a:xfrm>
            <a:off x="6283007" y="2322926"/>
            <a:ext cx="60515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020" marR="5080" indent="-20955">
              <a:lnSpc>
                <a:spcPct val="100000"/>
              </a:lnSpc>
              <a:spcBef>
                <a:spcPts val="100"/>
              </a:spcBef>
            </a:pPr>
            <a:r>
              <a:rPr dirty="0" sz="1500" spc="-10" b="1">
                <a:solidFill>
                  <a:srgbClr val="1F0A5B"/>
                </a:solidFill>
                <a:latin typeface="Arial"/>
                <a:cs typeface="Arial"/>
              </a:rPr>
              <a:t>Trojan</a:t>
            </a:r>
            <a:r>
              <a:rPr dirty="0" sz="1500" spc="-10" b="1">
                <a:solidFill>
                  <a:srgbClr val="1F0A5B"/>
                </a:solidFill>
                <a:latin typeface="Arial"/>
                <a:cs typeface="Arial"/>
              </a:rPr>
              <a:t> </a:t>
            </a:r>
            <a:r>
              <a:rPr dirty="0" sz="1500" spc="-20" b="1">
                <a:solidFill>
                  <a:srgbClr val="1F0A5B"/>
                </a:solidFill>
                <a:latin typeface="Arial"/>
                <a:cs typeface="Arial"/>
              </a:rPr>
              <a:t>Horse</a:t>
            </a:r>
            <a:endParaRPr sz="15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6338123" y="4758667"/>
            <a:ext cx="876935" cy="38671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350" spc="-20" b="1">
                <a:solidFill>
                  <a:srgbClr val="EAEAEA"/>
                </a:solidFill>
                <a:latin typeface="Arial"/>
                <a:cs typeface="Arial"/>
              </a:rPr>
              <a:t>Bomb</a:t>
            </a:r>
            <a:endParaRPr sz="235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7819187" y="3414001"/>
            <a:ext cx="895985" cy="4438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750" spc="-10" b="1">
                <a:solidFill>
                  <a:srgbClr val="1F0A5B"/>
                </a:solidFill>
                <a:latin typeface="Arial"/>
                <a:cs typeface="Arial"/>
              </a:rPr>
              <a:t>Virus</a:t>
            </a:r>
            <a:endParaRPr sz="2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6242049"/>
            <a:ext cx="9156700" cy="622300"/>
            <a:chOff x="-6350" y="6242049"/>
            <a:chExt cx="9156700" cy="6223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6176" y="6463287"/>
              <a:ext cx="715518" cy="39471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0140" y="6463287"/>
              <a:ext cx="403859" cy="394712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8827" y="59435"/>
            <a:ext cx="8120633" cy="122910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48538" rIns="0" bIns="0" rtlCol="0" vert="horz">
            <a:spAutoFit/>
          </a:bodyPr>
          <a:lstStyle/>
          <a:p>
            <a:pPr marL="759460">
              <a:lnSpc>
                <a:spcPct val="100000"/>
              </a:lnSpc>
              <a:spcBef>
                <a:spcPts val="100"/>
              </a:spcBef>
            </a:pPr>
            <a:r>
              <a:rPr dirty="0"/>
              <a:t>Deliberate</a:t>
            </a:r>
            <a:r>
              <a:rPr dirty="0" spc="-70"/>
              <a:t> </a:t>
            </a:r>
            <a:r>
              <a:rPr dirty="0"/>
              <a:t>Software</a:t>
            </a:r>
            <a:r>
              <a:rPr dirty="0" spc="-85"/>
              <a:t> </a:t>
            </a:r>
            <a:r>
              <a:rPr dirty="0" spc="-10"/>
              <a:t>Attacks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6813" y="1510283"/>
            <a:ext cx="223113" cy="284988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650240" y="1392682"/>
            <a:ext cx="8236584" cy="42214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68199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latin typeface="Arial"/>
                <a:cs typeface="Arial"/>
              </a:rPr>
              <a:t>Virus</a:t>
            </a:r>
            <a:r>
              <a:rPr dirty="0" sz="3200" spc="-3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is</a:t>
            </a:r>
            <a:r>
              <a:rPr dirty="0" sz="3200" spc="-2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a</a:t>
            </a:r>
            <a:r>
              <a:rPr dirty="0" sz="3200" spc="-1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computer</a:t>
            </a:r>
            <a:r>
              <a:rPr dirty="0" sz="3200" spc="-5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program</a:t>
            </a:r>
            <a:r>
              <a:rPr dirty="0" sz="3200" spc="-3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that</a:t>
            </a:r>
            <a:r>
              <a:rPr dirty="0" sz="3200" spc="-30">
                <a:latin typeface="Arial"/>
                <a:cs typeface="Arial"/>
              </a:rPr>
              <a:t> </a:t>
            </a:r>
            <a:r>
              <a:rPr dirty="0" sz="3200" spc="-10">
                <a:latin typeface="Arial"/>
                <a:cs typeface="Arial"/>
              </a:rPr>
              <a:t>attaches </a:t>
            </a:r>
            <a:r>
              <a:rPr dirty="0" sz="3200">
                <a:latin typeface="Arial"/>
                <a:cs typeface="Arial"/>
              </a:rPr>
              <a:t>itself</a:t>
            </a:r>
            <a:r>
              <a:rPr dirty="0" sz="3200" spc="-3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to</a:t>
            </a:r>
            <a:r>
              <a:rPr dirty="0" sz="3200" spc="-2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an</a:t>
            </a:r>
            <a:r>
              <a:rPr dirty="0" sz="3200" spc="-2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executable</a:t>
            </a:r>
            <a:r>
              <a:rPr dirty="0" sz="3200" spc="-4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file</a:t>
            </a:r>
            <a:r>
              <a:rPr dirty="0" sz="3200" spc="-2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or</a:t>
            </a:r>
            <a:r>
              <a:rPr dirty="0" sz="3200" spc="-20">
                <a:latin typeface="Arial"/>
                <a:cs typeface="Arial"/>
              </a:rPr>
              <a:t> </a:t>
            </a:r>
            <a:r>
              <a:rPr dirty="0" sz="3200" spc="-10">
                <a:latin typeface="Arial"/>
                <a:cs typeface="Arial"/>
              </a:rPr>
              <a:t>application.</a:t>
            </a:r>
            <a:endParaRPr sz="3200">
              <a:latin typeface="Arial"/>
              <a:cs typeface="Arial"/>
            </a:endParaRPr>
          </a:p>
          <a:p>
            <a:pPr marL="12700" marR="615950">
              <a:lnSpc>
                <a:spcPct val="100000"/>
              </a:lnSpc>
              <a:spcBef>
                <a:spcPts val="770"/>
              </a:spcBef>
            </a:pPr>
            <a:r>
              <a:rPr dirty="0" sz="3200">
                <a:latin typeface="Arial"/>
                <a:cs typeface="Arial"/>
              </a:rPr>
              <a:t>It</a:t>
            </a:r>
            <a:r>
              <a:rPr dirty="0" sz="3200" spc="-3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can</a:t>
            </a:r>
            <a:r>
              <a:rPr dirty="0" sz="3200" spc="-6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replicate</a:t>
            </a:r>
            <a:r>
              <a:rPr dirty="0" sz="3200" spc="-6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itself,</a:t>
            </a:r>
            <a:r>
              <a:rPr dirty="0" sz="3200" spc="-3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usually</a:t>
            </a:r>
            <a:r>
              <a:rPr dirty="0" sz="3200" spc="-3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through</a:t>
            </a:r>
            <a:r>
              <a:rPr dirty="0" sz="3200" spc="-50">
                <a:latin typeface="Arial"/>
                <a:cs typeface="Arial"/>
              </a:rPr>
              <a:t> </a:t>
            </a:r>
            <a:r>
              <a:rPr dirty="0" sz="3200" spc="-25">
                <a:latin typeface="Arial"/>
                <a:cs typeface="Arial"/>
              </a:rPr>
              <a:t>an </a:t>
            </a:r>
            <a:r>
              <a:rPr dirty="0" sz="3200">
                <a:latin typeface="Arial"/>
                <a:cs typeface="Arial"/>
              </a:rPr>
              <a:t>executable</a:t>
            </a:r>
            <a:r>
              <a:rPr dirty="0" sz="3200" spc="-8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program</a:t>
            </a:r>
            <a:r>
              <a:rPr dirty="0" sz="3200" spc="-4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attached</a:t>
            </a:r>
            <a:r>
              <a:rPr dirty="0" sz="3200" spc="-4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to</a:t>
            </a:r>
            <a:r>
              <a:rPr dirty="0" sz="3200" spc="-4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an</a:t>
            </a:r>
            <a:r>
              <a:rPr dirty="0" sz="3200" spc="-50">
                <a:latin typeface="Arial"/>
                <a:cs typeface="Arial"/>
              </a:rPr>
              <a:t> </a:t>
            </a:r>
            <a:r>
              <a:rPr dirty="0" sz="3200" spc="-10">
                <a:latin typeface="Arial"/>
                <a:cs typeface="Arial"/>
              </a:rPr>
              <a:t>e-mail.</a:t>
            </a:r>
            <a:endParaRPr sz="3200">
              <a:latin typeface="Arial"/>
              <a:cs typeface="Arial"/>
            </a:endParaRPr>
          </a:p>
          <a:p>
            <a:pPr marL="12700" marR="548005">
              <a:lnSpc>
                <a:spcPct val="100000"/>
              </a:lnSpc>
              <a:spcBef>
                <a:spcPts val="770"/>
              </a:spcBef>
              <a:tabLst>
                <a:tab pos="4996180" algn="l"/>
              </a:tabLst>
            </a:pPr>
            <a:r>
              <a:rPr dirty="0" sz="3200">
                <a:latin typeface="Arial"/>
                <a:cs typeface="Arial"/>
              </a:rPr>
              <a:t>The</a:t>
            </a:r>
            <a:r>
              <a:rPr dirty="0" sz="3200" spc="-5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keyword</a:t>
            </a:r>
            <a:r>
              <a:rPr dirty="0" sz="3200" spc="-4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is</a:t>
            </a:r>
            <a:r>
              <a:rPr dirty="0" sz="3200" spc="-10">
                <a:latin typeface="Arial"/>
                <a:cs typeface="Arial"/>
              </a:rPr>
              <a:t> “attaches”.</a:t>
            </a:r>
            <a:r>
              <a:rPr dirty="0" sz="3200">
                <a:latin typeface="Arial"/>
                <a:cs typeface="Arial"/>
              </a:rPr>
              <a:t>	A</a:t>
            </a:r>
            <a:r>
              <a:rPr dirty="0" sz="3200" spc="-1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virus</a:t>
            </a:r>
            <a:r>
              <a:rPr dirty="0" sz="3200" spc="-4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can</a:t>
            </a:r>
            <a:r>
              <a:rPr dirty="0" sz="3200" spc="-30">
                <a:latin typeface="Arial"/>
                <a:cs typeface="Arial"/>
              </a:rPr>
              <a:t> </a:t>
            </a:r>
            <a:r>
              <a:rPr dirty="0" sz="3200" spc="-25">
                <a:latin typeface="Arial"/>
                <a:cs typeface="Arial"/>
              </a:rPr>
              <a:t>not </a:t>
            </a:r>
            <a:r>
              <a:rPr dirty="0" sz="3200">
                <a:latin typeface="Arial"/>
                <a:cs typeface="Arial"/>
              </a:rPr>
              <a:t>stand</a:t>
            </a:r>
            <a:r>
              <a:rPr dirty="0" sz="3200" spc="-5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on</a:t>
            </a:r>
            <a:r>
              <a:rPr dirty="0" sz="3200" spc="-2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its</a:t>
            </a:r>
            <a:r>
              <a:rPr dirty="0" sz="3200" spc="-20">
                <a:latin typeface="Arial"/>
                <a:cs typeface="Arial"/>
              </a:rPr>
              <a:t> own.</a:t>
            </a:r>
            <a:endParaRPr sz="32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765"/>
              </a:spcBef>
            </a:pPr>
            <a:r>
              <a:rPr dirty="0" sz="3200">
                <a:latin typeface="Arial"/>
                <a:cs typeface="Arial"/>
              </a:rPr>
              <a:t>You</a:t>
            </a:r>
            <a:r>
              <a:rPr dirty="0" sz="3200" spc="-5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must</a:t>
            </a:r>
            <a:r>
              <a:rPr dirty="0" sz="3200" spc="-3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prevent</a:t>
            </a:r>
            <a:r>
              <a:rPr dirty="0" sz="3200" spc="-6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viruses</a:t>
            </a:r>
            <a:r>
              <a:rPr dirty="0" sz="3200" spc="-5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from</a:t>
            </a:r>
            <a:r>
              <a:rPr dirty="0" sz="3200" spc="-4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being</a:t>
            </a:r>
            <a:r>
              <a:rPr dirty="0" sz="3200" spc="-30">
                <a:latin typeface="Arial"/>
                <a:cs typeface="Arial"/>
              </a:rPr>
              <a:t> </a:t>
            </a:r>
            <a:r>
              <a:rPr dirty="0" sz="3200" spc="-10">
                <a:latin typeface="Arial"/>
                <a:cs typeface="Arial"/>
              </a:rPr>
              <a:t>installed </a:t>
            </a:r>
            <a:r>
              <a:rPr dirty="0" sz="3200">
                <a:latin typeface="Arial"/>
                <a:cs typeface="Arial"/>
              </a:rPr>
              <a:t>on</a:t>
            </a:r>
            <a:r>
              <a:rPr dirty="0" sz="3200" spc="-4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computers</a:t>
            </a:r>
            <a:r>
              <a:rPr dirty="0" sz="3200" spc="-5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in</a:t>
            </a:r>
            <a:r>
              <a:rPr dirty="0" sz="3200" spc="-1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your</a:t>
            </a:r>
            <a:r>
              <a:rPr dirty="0" sz="3200" spc="-45">
                <a:latin typeface="Arial"/>
                <a:cs typeface="Arial"/>
              </a:rPr>
              <a:t> </a:t>
            </a:r>
            <a:r>
              <a:rPr dirty="0" sz="3200" spc="-10">
                <a:latin typeface="Arial"/>
                <a:cs typeface="Arial"/>
              </a:rPr>
              <a:t>organizations.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6813" y="2583179"/>
            <a:ext cx="223113" cy="284988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6813" y="3656076"/>
            <a:ext cx="223113" cy="284988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6813" y="4728971"/>
            <a:ext cx="223113" cy="284988"/>
          </a:xfrm>
          <a:prstGeom prst="rect">
            <a:avLst/>
          </a:prstGeom>
        </p:spPr>
      </p:pic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Slide</a:t>
            </a:r>
            <a:r>
              <a:rPr dirty="0" spc="-40"/>
              <a:t> </a:t>
            </a: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6242049"/>
            <a:ext cx="9156700" cy="622300"/>
            <a:chOff x="-6350" y="6242049"/>
            <a:chExt cx="9156700" cy="6223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6176" y="6463287"/>
              <a:ext cx="715518" cy="39471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0140" y="6463287"/>
              <a:ext cx="403859" cy="394712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8827" y="59435"/>
            <a:ext cx="8120633" cy="122910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48538" rIns="0" bIns="0" rtlCol="0" vert="horz">
            <a:spAutoFit/>
          </a:bodyPr>
          <a:lstStyle/>
          <a:p>
            <a:pPr marL="759460">
              <a:lnSpc>
                <a:spcPct val="100000"/>
              </a:lnSpc>
              <a:spcBef>
                <a:spcPts val="100"/>
              </a:spcBef>
            </a:pPr>
            <a:r>
              <a:rPr dirty="0"/>
              <a:t>Deliberate</a:t>
            </a:r>
            <a:r>
              <a:rPr dirty="0" spc="-70"/>
              <a:t> </a:t>
            </a:r>
            <a:r>
              <a:rPr dirty="0"/>
              <a:t>Software</a:t>
            </a:r>
            <a:r>
              <a:rPr dirty="0" spc="-85"/>
              <a:t> </a:t>
            </a:r>
            <a:r>
              <a:rPr dirty="0" spc="-10"/>
              <a:t>Attacks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6813" y="1510283"/>
            <a:ext cx="223113" cy="284988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650240" y="1392682"/>
            <a:ext cx="7877175" cy="4123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20955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latin typeface="Arial"/>
                <a:cs typeface="Arial"/>
              </a:rPr>
              <a:t>There</a:t>
            </a:r>
            <a:r>
              <a:rPr dirty="0" sz="3200" spc="-5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is</a:t>
            </a:r>
            <a:r>
              <a:rPr dirty="0" sz="3200" spc="-4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no</a:t>
            </a:r>
            <a:r>
              <a:rPr dirty="0" sz="3200" spc="-3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foolproof</a:t>
            </a:r>
            <a:r>
              <a:rPr dirty="0" sz="3200" spc="-3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method</a:t>
            </a:r>
            <a:r>
              <a:rPr dirty="0" sz="3200" spc="-4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of</a:t>
            </a:r>
            <a:r>
              <a:rPr dirty="0" sz="3200" spc="-35">
                <a:latin typeface="Arial"/>
                <a:cs typeface="Arial"/>
              </a:rPr>
              <a:t> </a:t>
            </a:r>
            <a:r>
              <a:rPr dirty="0" sz="3200" spc="-10">
                <a:latin typeface="Arial"/>
                <a:cs typeface="Arial"/>
              </a:rPr>
              <a:t>preventing </a:t>
            </a:r>
            <a:r>
              <a:rPr dirty="0" sz="3200">
                <a:latin typeface="Arial"/>
                <a:cs typeface="Arial"/>
              </a:rPr>
              <a:t>them</a:t>
            </a:r>
            <a:r>
              <a:rPr dirty="0" sz="3200" spc="-3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from</a:t>
            </a:r>
            <a:r>
              <a:rPr dirty="0" sz="3200" spc="-4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attaching</a:t>
            </a:r>
            <a:r>
              <a:rPr dirty="0" sz="3200" spc="-4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themselves</a:t>
            </a:r>
            <a:r>
              <a:rPr dirty="0" sz="3200" spc="-4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to</a:t>
            </a:r>
            <a:r>
              <a:rPr dirty="0" sz="3200" spc="-35">
                <a:latin typeface="Arial"/>
                <a:cs typeface="Arial"/>
              </a:rPr>
              <a:t> </a:t>
            </a:r>
            <a:r>
              <a:rPr dirty="0" sz="3200" spc="-20">
                <a:latin typeface="Arial"/>
                <a:cs typeface="Arial"/>
              </a:rPr>
              <a:t>your </a:t>
            </a:r>
            <a:r>
              <a:rPr dirty="0" sz="3200" spc="-10">
                <a:latin typeface="Arial"/>
                <a:cs typeface="Arial"/>
              </a:rPr>
              <a:t>computer</a:t>
            </a:r>
            <a:endParaRPr sz="3200">
              <a:latin typeface="Arial"/>
              <a:cs typeface="Arial"/>
            </a:endParaRPr>
          </a:p>
          <a:p>
            <a:pPr algn="just" marL="12700" marR="5080">
              <a:lnSpc>
                <a:spcPct val="100000"/>
              </a:lnSpc>
              <a:spcBef>
                <a:spcPts val="770"/>
              </a:spcBef>
            </a:pPr>
            <a:r>
              <a:rPr dirty="0" sz="3200">
                <a:latin typeface="Arial"/>
                <a:cs typeface="Arial"/>
              </a:rPr>
              <a:t>Antivirus</a:t>
            </a:r>
            <a:r>
              <a:rPr dirty="0" sz="3200" spc="-4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software</a:t>
            </a:r>
            <a:r>
              <a:rPr dirty="0" sz="3200" spc="-6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compares</a:t>
            </a:r>
            <a:r>
              <a:rPr dirty="0" sz="3200" spc="-5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virus</a:t>
            </a:r>
            <a:r>
              <a:rPr dirty="0" sz="3200" spc="-50">
                <a:latin typeface="Arial"/>
                <a:cs typeface="Arial"/>
              </a:rPr>
              <a:t> </a:t>
            </a:r>
            <a:r>
              <a:rPr dirty="0" sz="3200" spc="-10">
                <a:latin typeface="Arial"/>
                <a:cs typeface="Arial"/>
              </a:rPr>
              <a:t>signature </a:t>
            </a:r>
            <a:r>
              <a:rPr dirty="0" sz="3200">
                <a:latin typeface="Arial"/>
                <a:cs typeface="Arial"/>
              </a:rPr>
              <a:t>files</a:t>
            </a:r>
            <a:r>
              <a:rPr dirty="0" sz="3200" spc="-3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against</a:t>
            </a:r>
            <a:r>
              <a:rPr dirty="0" sz="3200" spc="-5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the</a:t>
            </a:r>
            <a:r>
              <a:rPr dirty="0" sz="3200" spc="-4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programming</a:t>
            </a:r>
            <a:r>
              <a:rPr dirty="0" sz="3200" spc="-5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code</a:t>
            </a:r>
            <a:r>
              <a:rPr dirty="0" sz="3200" spc="-5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of</a:t>
            </a:r>
            <a:r>
              <a:rPr dirty="0" sz="3200" spc="-35">
                <a:latin typeface="Arial"/>
                <a:cs typeface="Arial"/>
              </a:rPr>
              <a:t> </a:t>
            </a:r>
            <a:r>
              <a:rPr dirty="0" sz="3200" spc="-20">
                <a:latin typeface="Arial"/>
                <a:cs typeface="Arial"/>
              </a:rPr>
              <a:t>know </a:t>
            </a:r>
            <a:r>
              <a:rPr dirty="0" sz="3200" spc="-10">
                <a:latin typeface="Arial"/>
                <a:cs typeface="Arial"/>
              </a:rPr>
              <a:t>viruses.</a:t>
            </a:r>
            <a:endParaRPr sz="3200">
              <a:latin typeface="Arial"/>
              <a:cs typeface="Arial"/>
            </a:endParaRPr>
          </a:p>
          <a:p>
            <a:pPr algn="just" marL="12700" marR="796290">
              <a:lnSpc>
                <a:spcPct val="100000"/>
              </a:lnSpc>
              <a:spcBef>
                <a:spcPts val="770"/>
              </a:spcBef>
            </a:pPr>
            <a:r>
              <a:rPr dirty="0" sz="3200">
                <a:latin typeface="Arial"/>
                <a:cs typeface="Arial"/>
              </a:rPr>
              <a:t>Regularly</a:t>
            </a:r>
            <a:r>
              <a:rPr dirty="0" sz="3200" spc="-4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update</a:t>
            </a:r>
            <a:r>
              <a:rPr dirty="0" sz="3200" spc="-7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virus</a:t>
            </a:r>
            <a:r>
              <a:rPr dirty="0" sz="3200" spc="-4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signature</a:t>
            </a:r>
            <a:r>
              <a:rPr dirty="0" sz="3200" spc="-7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files</a:t>
            </a:r>
            <a:r>
              <a:rPr dirty="0" sz="3200" spc="-35">
                <a:latin typeface="Arial"/>
                <a:cs typeface="Arial"/>
              </a:rPr>
              <a:t> </a:t>
            </a:r>
            <a:r>
              <a:rPr dirty="0" sz="3200" spc="-25">
                <a:latin typeface="Arial"/>
                <a:cs typeface="Arial"/>
              </a:rPr>
              <a:t>is </a:t>
            </a:r>
            <a:r>
              <a:rPr dirty="0" sz="3200" spc="-10">
                <a:latin typeface="Arial"/>
                <a:cs typeface="Arial"/>
              </a:rPr>
              <a:t>crucial.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6813" y="3070860"/>
            <a:ext cx="223113" cy="284988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6813" y="4631435"/>
            <a:ext cx="223113" cy="284988"/>
          </a:xfrm>
          <a:prstGeom prst="rect">
            <a:avLst/>
          </a:prstGeom>
        </p:spPr>
      </p:pic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Slide</a:t>
            </a:r>
            <a:r>
              <a:rPr dirty="0" spc="-40"/>
              <a:t> </a:t>
            </a: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6242049"/>
            <a:ext cx="9156700" cy="622300"/>
            <a:chOff x="-6350" y="6242049"/>
            <a:chExt cx="9156700" cy="6223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6176" y="6463287"/>
              <a:ext cx="715518" cy="39471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0140" y="6463287"/>
              <a:ext cx="403859" cy="394712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8827" y="59435"/>
            <a:ext cx="8120633" cy="122910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48538" rIns="0" bIns="0" rtlCol="0" vert="horz">
            <a:spAutoFit/>
          </a:bodyPr>
          <a:lstStyle/>
          <a:p>
            <a:pPr marL="759460">
              <a:lnSpc>
                <a:spcPct val="100000"/>
              </a:lnSpc>
              <a:spcBef>
                <a:spcPts val="100"/>
              </a:spcBef>
            </a:pPr>
            <a:r>
              <a:rPr dirty="0"/>
              <a:t>Deliberate</a:t>
            </a:r>
            <a:r>
              <a:rPr dirty="0" spc="-70"/>
              <a:t> </a:t>
            </a:r>
            <a:r>
              <a:rPr dirty="0"/>
              <a:t>Software</a:t>
            </a:r>
            <a:r>
              <a:rPr dirty="0" spc="-85"/>
              <a:t> </a:t>
            </a:r>
            <a:r>
              <a:rPr dirty="0" spc="-10"/>
              <a:t>Attacks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3156" y="1499616"/>
            <a:ext cx="192633" cy="248412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650240" y="1395729"/>
            <a:ext cx="8002905" cy="41224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latin typeface="Arial"/>
                <a:cs typeface="Arial"/>
              </a:rPr>
              <a:t>A</a:t>
            </a:r>
            <a:r>
              <a:rPr dirty="0" sz="2800" spc="-6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worm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is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</a:t>
            </a:r>
            <a:r>
              <a:rPr dirty="0" sz="2800" spc="-6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computer</a:t>
            </a:r>
            <a:r>
              <a:rPr dirty="0" sz="2800" spc="-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program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that</a:t>
            </a:r>
            <a:r>
              <a:rPr dirty="0" sz="2800" spc="-6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replicates</a:t>
            </a:r>
            <a:r>
              <a:rPr dirty="0" sz="2800" spc="-65">
                <a:latin typeface="Arial"/>
                <a:cs typeface="Arial"/>
              </a:rPr>
              <a:t> </a:t>
            </a:r>
            <a:r>
              <a:rPr dirty="0" sz="2800" spc="-25">
                <a:latin typeface="Arial"/>
                <a:cs typeface="Arial"/>
              </a:rPr>
              <a:t>and </a:t>
            </a:r>
            <a:r>
              <a:rPr dirty="0" sz="2800">
                <a:latin typeface="Arial"/>
                <a:cs typeface="Arial"/>
              </a:rPr>
              <a:t>propagates</a:t>
            </a:r>
            <a:r>
              <a:rPr dirty="0" sz="2800" spc="-7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itself</a:t>
            </a:r>
            <a:r>
              <a:rPr dirty="0" sz="2800" spc="-8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without</a:t>
            </a:r>
            <a:r>
              <a:rPr dirty="0" sz="2800" spc="-6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having</a:t>
            </a:r>
            <a:r>
              <a:rPr dirty="0" sz="2800" spc="-6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to</a:t>
            </a:r>
            <a:r>
              <a:rPr dirty="0" sz="2800" spc="-8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attach</a:t>
            </a:r>
            <a:r>
              <a:rPr dirty="0" sz="2800" spc="-8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itself</a:t>
            </a:r>
            <a:r>
              <a:rPr dirty="0" sz="2800" spc="-8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to</a:t>
            </a:r>
            <a:r>
              <a:rPr dirty="0" sz="2800" spc="-80">
                <a:latin typeface="Arial"/>
                <a:cs typeface="Arial"/>
              </a:rPr>
              <a:t> </a:t>
            </a:r>
            <a:r>
              <a:rPr dirty="0" sz="2800" spc="-50">
                <a:latin typeface="Arial"/>
                <a:cs typeface="Arial"/>
              </a:rPr>
              <a:t>a </a:t>
            </a:r>
            <a:r>
              <a:rPr dirty="0" sz="2800" spc="-10">
                <a:latin typeface="Arial"/>
                <a:cs typeface="Arial"/>
              </a:rPr>
              <a:t>host.</a:t>
            </a:r>
            <a:endParaRPr sz="2800">
              <a:latin typeface="Arial"/>
              <a:cs typeface="Arial"/>
            </a:endParaRPr>
          </a:p>
          <a:p>
            <a:pPr marL="12700" marR="7620">
              <a:lnSpc>
                <a:spcPct val="110000"/>
              </a:lnSpc>
              <a:spcBef>
                <a:spcPts val="340"/>
              </a:spcBef>
            </a:pPr>
            <a:r>
              <a:rPr dirty="0" sz="2800">
                <a:latin typeface="Arial"/>
                <a:cs typeface="Arial"/>
              </a:rPr>
              <a:t>Most</a:t>
            </a:r>
            <a:r>
              <a:rPr dirty="0" sz="2800" spc="-7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infamous</a:t>
            </a:r>
            <a:r>
              <a:rPr dirty="0" sz="2800" spc="-6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worms</a:t>
            </a:r>
            <a:r>
              <a:rPr dirty="0" sz="2800" spc="-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are</a:t>
            </a:r>
            <a:r>
              <a:rPr dirty="0" sz="2800" spc="-7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Code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Red</a:t>
            </a:r>
            <a:r>
              <a:rPr dirty="0" sz="2800" spc="-6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and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Nimda. </a:t>
            </a:r>
            <a:r>
              <a:rPr dirty="0" sz="2800">
                <a:latin typeface="Arial"/>
                <a:cs typeface="Arial"/>
              </a:rPr>
              <a:t>Cost</a:t>
            </a:r>
            <a:r>
              <a:rPr dirty="0" sz="2800" spc="-7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businesses</a:t>
            </a:r>
            <a:r>
              <a:rPr dirty="0" sz="2800" spc="-8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millions</a:t>
            </a:r>
            <a:r>
              <a:rPr dirty="0" sz="2800" spc="-6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of</a:t>
            </a:r>
            <a:r>
              <a:rPr dirty="0" sz="2800" spc="-7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dollars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in</a:t>
            </a:r>
            <a:r>
              <a:rPr dirty="0" sz="2800" spc="-8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damage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as</a:t>
            </a:r>
            <a:r>
              <a:rPr dirty="0" sz="2800" spc="-85">
                <a:latin typeface="Arial"/>
                <a:cs typeface="Arial"/>
              </a:rPr>
              <a:t> </a:t>
            </a:r>
            <a:r>
              <a:rPr dirty="0" sz="2800" spc="-50">
                <a:latin typeface="Arial"/>
                <a:cs typeface="Arial"/>
              </a:rPr>
              <a:t>a </a:t>
            </a:r>
            <a:r>
              <a:rPr dirty="0" sz="2800">
                <a:latin typeface="Arial"/>
                <a:cs typeface="Arial"/>
              </a:rPr>
              <a:t>result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of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lost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productivity</a:t>
            </a:r>
            <a:endParaRPr sz="2800">
              <a:latin typeface="Arial"/>
              <a:cs typeface="Arial"/>
            </a:endParaRPr>
          </a:p>
          <a:p>
            <a:pPr marL="12700" marR="7620">
              <a:lnSpc>
                <a:spcPct val="100000"/>
              </a:lnSpc>
              <a:spcBef>
                <a:spcPts val="670"/>
              </a:spcBef>
            </a:pPr>
            <a:r>
              <a:rPr dirty="0" sz="2800">
                <a:latin typeface="Arial"/>
                <a:cs typeface="Arial"/>
              </a:rPr>
              <a:t>Computer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downtime</a:t>
            </a:r>
            <a:r>
              <a:rPr dirty="0" sz="2800" spc="-6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and</a:t>
            </a:r>
            <a:r>
              <a:rPr dirty="0" sz="2800" spc="-7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the</a:t>
            </a:r>
            <a:r>
              <a:rPr dirty="0" sz="2800" spc="-8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time</a:t>
            </a:r>
            <a:r>
              <a:rPr dirty="0" sz="2800" spc="-7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spent</a:t>
            </a:r>
            <a:r>
              <a:rPr dirty="0" sz="2800" spc="-80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recovering </a:t>
            </a:r>
            <a:r>
              <a:rPr dirty="0" sz="2800">
                <a:latin typeface="Arial"/>
                <a:cs typeface="Arial"/>
              </a:rPr>
              <a:t>lost</a:t>
            </a:r>
            <a:r>
              <a:rPr dirty="0" sz="2800" spc="-12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data,</a:t>
            </a:r>
            <a:r>
              <a:rPr dirty="0" sz="2800" spc="-114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reinstalling</a:t>
            </a:r>
            <a:r>
              <a:rPr dirty="0" sz="2800" spc="-9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programming's,</a:t>
            </a:r>
            <a:r>
              <a:rPr dirty="0" sz="2800" spc="-80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operating </a:t>
            </a:r>
            <a:r>
              <a:rPr dirty="0" sz="2800">
                <a:latin typeface="Arial"/>
                <a:cs typeface="Arial"/>
              </a:rPr>
              <a:t>systems,</a:t>
            </a:r>
            <a:r>
              <a:rPr dirty="0" sz="2800" spc="-8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and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hiring</a:t>
            </a:r>
            <a:r>
              <a:rPr dirty="0" sz="2800" spc="-6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or</a:t>
            </a:r>
            <a:r>
              <a:rPr dirty="0" sz="2800" spc="-6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contracting</a:t>
            </a:r>
            <a:r>
              <a:rPr dirty="0" sz="2800" spc="-6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IT</a:t>
            </a:r>
            <a:r>
              <a:rPr dirty="0" sz="2800" spc="-70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personnel.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3156" y="2865120"/>
            <a:ext cx="192633" cy="248412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3156" y="3377184"/>
            <a:ext cx="192633" cy="248411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3156" y="4315967"/>
            <a:ext cx="192633" cy="248412"/>
          </a:xfrm>
          <a:prstGeom prst="rect">
            <a:avLst/>
          </a:prstGeom>
        </p:spPr>
      </p:pic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Slide</a:t>
            </a:r>
            <a:r>
              <a:rPr dirty="0" spc="-40"/>
              <a:t> </a:t>
            </a: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6242049"/>
            <a:ext cx="9156700" cy="622300"/>
            <a:chOff x="-6350" y="6242049"/>
            <a:chExt cx="9156700" cy="6223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6176" y="6463287"/>
              <a:ext cx="715518" cy="39471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0140" y="6463287"/>
              <a:ext cx="403859" cy="394712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8827" y="59435"/>
            <a:ext cx="8120633" cy="122910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48538" rIns="0" bIns="0" rtlCol="0" vert="horz">
            <a:spAutoFit/>
          </a:bodyPr>
          <a:lstStyle/>
          <a:p>
            <a:pPr marL="759460">
              <a:lnSpc>
                <a:spcPct val="100000"/>
              </a:lnSpc>
              <a:spcBef>
                <a:spcPts val="100"/>
              </a:spcBef>
            </a:pPr>
            <a:r>
              <a:rPr dirty="0"/>
              <a:t>Deliberate</a:t>
            </a:r>
            <a:r>
              <a:rPr dirty="0" spc="-70"/>
              <a:t> </a:t>
            </a:r>
            <a:r>
              <a:rPr dirty="0"/>
              <a:t>Software</a:t>
            </a:r>
            <a:r>
              <a:rPr dirty="0" spc="-85"/>
              <a:t> </a:t>
            </a:r>
            <a:r>
              <a:rPr dirty="0" spc="-10"/>
              <a:t>Attacks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6813" y="1510283"/>
            <a:ext cx="223113" cy="284988"/>
          </a:xfrm>
          <a:prstGeom prst="rect">
            <a:avLst/>
          </a:prstGeom>
        </p:spPr>
      </p:pic>
      <p:sp>
        <p:nvSpPr>
          <p:cNvPr id="8" name="object 8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97656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3200" b="0">
                <a:latin typeface="Arial"/>
                <a:cs typeface="Arial"/>
              </a:rPr>
              <a:t>Trojan</a:t>
            </a:r>
            <a:r>
              <a:rPr dirty="0" sz="3200" spc="-60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Programs</a:t>
            </a:r>
            <a:r>
              <a:rPr dirty="0" sz="3200" spc="-60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disguise</a:t>
            </a:r>
            <a:r>
              <a:rPr dirty="0" sz="3200" spc="-55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themselves</a:t>
            </a:r>
            <a:r>
              <a:rPr dirty="0" sz="3200" spc="-55" b="0">
                <a:latin typeface="Arial"/>
                <a:cs typeface="Arial"/>
              </a:rPr>
              <a:t> </a:t>
            </a:r>
            <a:r>
              <a:rPr dirty="0" sz="3200" spc="-25" b="0">
                <a:latin typeface="Arial"/>
                <a:cs typeface="Arial"/>
              </a:rPr>
              <a:t>as </a:t>
            </a:r>
            <a:r>
              <a:rPr dirty="0" sz="3200" b="0">
                <a:latin typeface="Arial"/>
                <a:cs typeface="Arial"/>
              </a:rPr>
              <a:t>useful</a:t>
            </a:r>
            <a:r>
              <a:rPr dirty="0" sz="3200" spc="-65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computer</a:t>
            </a:r>
            <a:r>
              <a:rPr dirty="0" sz="3200" spc="-65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programs</a:t>
            </a:r>
            <a:r>
              <a:rPr dirty="0" sz="3200" spc="-65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or</a:t>
            </a:r>
            <a:r>
              <a:rPr dirty="0" sz="3200" spc="-65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applications</a:t>
            </a:r>
            <a:r>
              <a:rPr dirty="0" sz="3200" spc="-55" b="0">
                <a:latin typeface="Arial"/>
                <a:cs typeface="Arial"/>
              </a:rPr>
              <a:t> </a:t>
            </a:r>
            <a:r>
              <a:rPr dirty="0" sz="3200" spc="-25" b="0">
                <a:latin typeface="Arial"/>
                <a:cs typeface="Arial"/>
              </a:rPr>
              <a:t>and </a:t>
            </a:r>
            <a:r>
              <a:rPr dirty="0" sz="3200" b="0">
                <a:latin typeface="Arial"/>
                <a:cs typeface="Arial"/>
              </a:rPr>
              <a:t>can</a:t>
            </a:r>
            <a:r>
              <a:rPr dirty="0" sz="3200" spc="-40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install</a:t>
            </a:r>
            <a:r>
              <a:rPr dirty="0" sz="3200" spc="-20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a</a:t>
            </a:r>
            <a:r>
              <a:rPr dirty="0" sz="3200" spc="-35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backdoor</a:t>
            </a:r>
            <a:r>
              <a:rPr dirty="0" sz="3200" spc="-50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or</a:t>
            </a:r>
            <a:r>
              <a:rPr dirty="0" sz="3200" spc="-40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rootkit</a:t>
            </a:r>
            <a:r>
              <a:rPr dirty="0" sz="3200" spc="-35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on</a:t>
            </a:r>
            <a:r>
              <a:rPr dirty="0" sz="3200" spc="-25" b="0">
                <a:latin typeface="Arial"/>
                <a:cs typeface="Arial"/>
              </a:rPr>
              <a:t> </a:t>
            </a:r>
            <a:r>
              <a:rPr dirty="0" sz="3200" spc="-50" b="0">
                <a:latin typeface="Arial"/>
                <a:cs typeface="Arial"/>
              </a:rPr>
              <a:t>a </a:t>
            </a:r>
            <a:r>
              <a:rPr dirty="0" sz="3200" spc="-10" b="0">
                <a:latin typeface="Arial"/>
                <a:cs typeface="Arial"/>
              </a:rPr>
              <a:t>computer.</a:t>
            </a:r>
            <a:endParaRPr sz="3200">
              <a:latin typeface="Arial"/>
              <a:cs typeface="Arial"/>
            </a:endParaRPr>
          </a:p>
          <a:p>
            <a:pPr marL="12700" marR="93345">
              <a:lnSpc>
                <a:spcPct val="100000"/>
              </a:lnSpc>
              <a:spcBef>
                <a:spcPts val="770"/>
              </a:spcBef>
            </a:pPr>
            <a:r>
              <a:rPr dirty="0" sz="3200" b="0">
                <a:latin typeface="Arial"/>
                <a:cs typeface="Arial"/>
              </a:rPr>
              <a:t>Backdoors</a:t>
            </a:r>
            <a:r>
              <a:rPr dirty="0" sz="3200" spc="-70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or</a:t>
            </a:r>
            <a:r>
              <a:rPr dirty="0" sz="3200" spc="-20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rootkits</a:t>
            </a:r>
            <a:r>
              <a:rPr dirty="0" sz="3200" spc="-55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are</a:t>
            </a:r>
            <a:r>
              <a:rPr dirty="0" sz="3200" spc="-45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computer</a:t>
            </a:r>
            <a:r>
              <a:rPr dirty="0" sz="3200" spc="-45" b="0">
                <a:latin typeface="Arial"/>
                <a:cs typeface="Arial"/>
              </a:rPr>
              <a:t> </a:t>
            </a:r>
            <a:r>
              <a:rPr dirty="0" sz="3200" spc="-10" b="0">
                <a:latin typeface="Arial"/>
                <a:cs typeface="Arial"/>
              </a:rPr>
              <a:t>programs </a:t>
            </a:r>
            <a:r>
              <a:rPr dirty="0" sz="3200" b="0">
                <a:latin typeface="Arial"/>
                <a:cs typeface="Arial"/>
              </a:rPr>
              <a:t>that</a:t>
            </a:r>
            <a:r>
              <a:rPr dirty="0" sz="3200" spc="-20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give</a:t>
            </a:r>
            <a:r>
              <a:rPr dirty="0" sz="3200" spc="-30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attackers</a:t>
            </a:r>
            <a:r>
              <a:rPr dirty="0" sz="3200" spc="-45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a</a:t>
            </a:r>
            <a:r>
              <a:rPr dirty="0" sz="3200" spc="-15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means</a:t>
            </a:r>
            <a:r>
              <a:rPr dirty="0" sz="3200" spc="-30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of</a:t>
            </a:r>
            <a:r>
              <a:rPr dirty="0" sz="3200" spc="-25" b="0">
                <a:latin typeface="Arial"/>
                <a:cs typeface="Arial"/>
              </a:rPr>
              <a:t> </a:t>
            </a:r>
            <a:r>
              <a:rPr dirty="0" sz="3200" spc="-10" b="0">
                <a:latin typeface="Arial"/>
                <a:cs typeface="Arial"/>
              </a:rPr>
              <a:t>regaining </a:t>
            </a:r>
            <a:r>
              <a:rPr dirty="0" sz="3200" b="0">
                <a:latin typeface="Arial"/>
                <a:cs typeface="Arial"/>
              </a:rPr>
              <a:t>access</a:t>
            </a:r>
            <a:r>
              <a:rPr dirty="0" sz="3200" spc="-50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to</a:t>
            </a:r>
            <a:r>
              <a:rPr dirty="0" sz="3200" spc="-25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the</a:t>
            </a:r>
            <a:r>
              <a:rPr dirty="0" sz="3200" spc="-35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attacked</a:t>
            </a:r>
            <a:r>
              <a:rPr dirty="0" sz="3200" spc="-50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computer</a:t>
            </a:r>
            <a:r>
              <a:rPr dirty="0" sz="3200" spc="-50" b="0">
                <a:latin typeface="Arial"/>
                <a:cs typeface="Arial"/>
              </a:rPr>
              <a:t> </a:t>
            </a:r>
            <a:r>
              <a:rPr dirty="0" sz="3200" spc="-10" b="0">
                <a:latin typeface="Arial"/>
                <a:cs typeface="Arial"/>
              </a:rPr>
              <a:t>later.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6813" y="3558540"/>
            <a:ext cx="223113" cy="284988"/>
          </a:xfrm>
          <a:prstGeom prst="rect">
            <a:avLst/>
          </a:prstGeom>
        </p:spPr>
      </p:pic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Slide</a:t>
            </a:r>
            <a:r>
              <a:rPr dirty="0" spc="-40"/>
              <a:t> </a:t>
            </a: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0"/>
            <a:ext cx="9156700" cy="6864350"/>
            <a:chOff x="-6350" y="0"/>
            <a:chExt cx="9156700" cy="686435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40140" y="6463288"/>
              <a:ext cx="403859" cy="39471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3999" cy="6229350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Slide</a:t>
            </a:r>
            <a:r>
              <a:rPr dirty="0" spc="-40"/>
              <a:t> </a:t>
            </a: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6242049"/>
            <a:ext cx="9156700" cy="622300"/>
            <a:chOff x="-6350" y="6242049"/>
            <a:chExt cx="9156700" cy="6223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6176" y="6463287"/>
              <a:ext cx="715518" cy="39471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0140" y="6463287"/>
              <a:ext cx="403859" cy="394712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8827" y="59435"/>
            <a:ext cx="8120633" cy="122910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48538" rIns="0" bIns="0" rtlCol="0" vert="horz">
            <a:spAutoFit/>
          </a:bodyPr>
          <a:lstStyle/>
          <a:p>
            <a:pPr marL="759460">
              <a:lnSpc>
                <a:spcPct val="100000"/>
              </a:lnSpc>
              <a:spcBef>
                <a:spcPts val="100"/>
              </a:spcBef>
            </a:pPr>
            <a:r>
              <a:rPr dirty="0"/>
              <a:t>Deliberate</a:t>
            </a:r>
            <a:r>
              <a:rPr dirty="0" spc="-70"/>
              <a:t> </a:t>
            </a:r>
            <a:r>
              <a:rPr dirty="0"/>
              <a:t>Software</a:t>
            </a:r>
            <a:r>
              <a:rPr dirty="0" spc="-85"/>
              <a:t> </a:t>
            </a:r>
            <a:r>
              <a:rPr dirty="0" spc="-10"/>
              <a:t>Attacks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6813" y="1461516"/>
            <a:ext cx="223113" cy="284988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7059" y="2076627"/>
            <a:ext cx="149457" cy="9936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7059" y="2930067"/>
            <a:ext cx="149457" cy="9936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7059" y="4167555"/>
            <a:ext cx="149457" cy="9936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7059" y="5020995"/>
            <a:ext cx="149457" cy="99364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7059" y="5490387"/>
            <a:ext cx="149457" cy="99364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650240" y="1292613"/>
            <a:ext cx="8181340" cy="4835525"/>
          </a:xfrm>
          <a:prstGeom prst="rect">
            <a:avLst/>
          </a:prstGeom>
        </p:spPr>
        <p:txBody>
          <a:bodyPr wrap="square" lIns="0" tIns="641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dirty="0" sz="3200" spc="-10">
                <a:latin typeface="Arial"/>
                <a:cs typeface="Arial"/>
              </a:rPr>
              <a:t>Challenges:</a:t>
            </a:r>
            <a:endParaRPr sz="3200">
              <a:latin typeface="Arial"/>
              <a:cs typeface="Arial"/>
            </a:endParaRPr>
          </a:p>
          <a:p>
            <a:pPr marL="413384" marR="5080">
              <a:lnSpc>
                <a:spcPts val="3030"/>
              </a:lnSpc>
              <a:spcBef>
                <a:spcPts val="730"/>
              </a:spcBef>
            </a:pPr>
            <a:r>
              <a:rPr dirty="0" sz="2800">
                <a:latin typeface="Arial"/>
                <a:cs typeface="Arial"/>
              </a:rPr>
              <a:t>Trojan</a:t>
            </a:r>
            <a:r>
              <a:rPr dirty="0" sz="2800" spc="-8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programs</a:t>
            </a:r>
            <a:r>
              <a:rPr dirty="0" sz="2800" spc="-7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that</a:t>
            </a:r>
            <a:r>
              <a:rPr dirty="0" sz="2800" spc="-7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use</a:t>
            </a:r>
            <a:r>
              <a:rPr dirty="0" sz="2800" spc="-8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common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ports,</a:t>
            </a:r>
            <a:r>
              <a:rPr dirty="0" sz="2800" spc="-8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such</a:t>
            </a:r>
            <a:r>
              <a:rPr dirty="0" sz="2800" spc="-85">
                <a:latin typeface="Arial"/>
                <a:cs typeface="Arial"/>
              </a:rPr>
              <a:t> </a:t>
            </a:r>
            <a:r>
              <a:rPr dirty="0" sz="2800" spc="-25">
                <a:latin typeface="Arial"/>
                <a:cs typeface="Arial"/>
              </a:rPr>
              <a:t>as </a:t>
            </a:r>
            <a:r>
              <a:rPr dirty="0" sz="2800">
                <a:latin typeface="Arial"/>
                <a:cs typeface="Arial"/>
              </a:rPr>
              <a:t>TCP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80,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or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UPD</a:t>
            </a:r>
            <a:r>
              <a:rPr dirty="0" sz="2800" spc="-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53,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are</a:t>
            </a:r>
            <a:r>
              <a:rPr dirty="0" sz="2800" spc="-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more</a:t>
            </a:r>
            <a:r>
              <a:rPr dirty="0" sz="2800" spc="-3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difficult</a:t>
            </a:r>
            <a:r>
              <a:rPr dirty="0" sz="2800" spc="-6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to</a:t>
            </a:r>
            <a:r>
              <a:rPr dirty="0" sz="2800" spc="-40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detect.</a:t>
            </a:r>
            <a:endParaRPr sz="2800">
              <a:latin typeface="Arial"/>
              <a:cs typeface="Arial"/>
            </a:endParaRPr>
          </a:p>
          <a:p>
            <a:pPr marL="413384" marR="907415">
              <a:lnSpc>
                <a:spcPct val="90000"/>
              </a:lnSpc>
              <a:spcBef>
                <a:spcPts val="620"/>
              </a:spcBef>
            </a:pPr>
            <a:r>
              <a:rPr dirty="0" sz="2800">
                <a:latin typeface="Arial"/>
                <a:cs typeface="Arial"/>
              </a:rPr>
              <a:t>Many</a:t>
            </a:r>
            <a:r>
              <a:rPr dirty="0" sz="2800" spc="-8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software</a:t>
            </a:r>
            <a:r>
              <a:rPr dirty="0" sz="2800" spc="-9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firewalls</a:t>
            </a:r>
            <a:r>
              <a:rPr dirty="0" sz="2800" spc="-7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can</a:t>
            </a:r>
            <a:r>
              <a:rPr dirty="0" sz="2800" spc="-9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recognize</a:t>
            </a:r>
            <a:r>
              <a:rPr dirty="0" sz="2800" spc="-75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port- </a:t>
            </a:r>
            <a:r>
              <a:rPr dirty="0" sz="2800">
                <a:latin typeface="Arial"/>
                <a:cs typeface="Arial"/>
              </a:rPr>
              <a:t>scanning</a:t>
            </a:r>
            <a:r>
              <a:rPr dirty="0" sz="2800" spc="-10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program</a:t>
            </a:r>
            <a:r>
              <a:rPr dirty="0" sz="2800" spc="-7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or</a:t>
            </a:r>
            <a:r>
              <a:rPr dirty="0" sz="2800" spc="-10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information</a:t>
            </a:r>
            <a:r>
              <a:rPr dirty="0" sz="2800" spc="-8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leaving</a:t>
            </a:r>
            <a:r>
              <a:rPr dirty="0" sz="2800" spc="-90">
                <a:latin typeface="Arial"/>
                <a:cs typeface="Arial"/>
              </a:rPr>
              <a:t> </a:t>
            </a:r>
            <a:r>
              <a:rPr dirty="0" sz="2800" spc="-50">
                <a:latin typeface="Arial"/>
                <a:cs typeface="Arial"/>
              </a:rPr>
              <a:t>a </a:t>
            </a:r>
            <a:r>
              <a:rPr dirty="0" sz="2800">
                <a:latin typeface="Arial"/>
                <a:cs typeface="Arial"/>
              </a:rPr>
              <a:t>questionable</a:t>
            </a:r>
            <a:r>
              <a:rPr dirty="0" sz="2800" spc="-145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port.</a:t>
            </a:r>
            <a:endParaRPr sz="2800">
              <a:latin typeface="Arial"/>
              <a:cs typeface="Arial"/>
            </a:endParaRPr>
          </a:p>
          <a:p>
            <a:pPr marL="413384" marR="301625">
              <a:lnSpc>
                <a:spcPts val="3020"/>
              </a:lnSpc>
              <a:spcBef>
                <a:spcPts val="720"/>
              </a:spcBef>
            </a:pPr>
            <a:r>
              <a:rPr dirty="0" sz="2800">
                <a:latin typeface="Arial"/>
                <a:cs typeface="Arial"/>
              </a:rPr>
              <a:t>However,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they</a:t>
            </a:r>
            <a:r>
              <a:rPr dirty="0" sz="2800" spc="-6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prompt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user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to</a:t>
            </a:r>
            <a:r>
              <a:rPr dirty="0" sz="2800" spc="-6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allow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or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disallow, </a:t>
            </a:r>
            <a:r>
              <a:rPr dirty="0" sz="2800">
                <a:latin typeface="Arial"/>
                <a:cs typeface="Arial"/>
              </a:rPr>
              <a:t>and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users</a:t>
            </a:r>
            <a:r>
              <a:rPr dirty="0" sz="2800" spc="-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are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not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aware.</a:t>
            </a:r>
            <a:endParaRPr sz="2800">
              <a:latin typeface="Arial"/>
              <a:cs typeface="Arial"/>
            </a:endParaRPr>
          </a:p>
          <a:p>
            <a:pPr marL="413384">
              <a:lnSpc>
                <a:spcPct val="100000"/>
              </a:lnSpc>
              <a:spcBef>
                <a:spcPts val="300"/>
              </a:spcBef>
            </a:pPr>
            <a:r>
              <a:rPr dirty="0" sz="2800">
                <a:latin typeface="Arial"/>
                <a:cs typeface="Arial"/>
              </a:rPr>
              <a:t>Educate</a:t>
            </a:r>
            <a:r>
              <a:rPr dirty="0" sz="2800" spc="-9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your</a:t>
            </a:r>
            <a:r>
              <a:rPr dirty="0" sz="2800" spc="-8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network</a:t>
            </a:r>
            <a:r>
              <a:rPr dirty="0" sz="2800" spc="-85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users.</a:t>
            </a:r>
            <a:endParaRPr sz="2800">
              <a:latin typeface="Arial"/>
              <a:cs typeface="Arial"/>
            </a:endParaRPr>
          </a:p>
          <a:p>
            <a:pPr marL="413384" marR="734695">
              <a:lnSpc>
                <a:spcPts val="3020"/>
              </a:lnSpc>
              <a:spcBef>
                <a:spcPts val="720"/>
              </a:spcBef>
            </a:pPr>
            <a:r>
              <a:rPr dirty="0" sz="2800">
                <a:latin typeface="Arial"/>
                <a:cs typeface="Arial"/>
              </a:rPr>
              <a:t>Many</a:t>
            </a:r>
            <a:r>
              <a:rPr dirty="0" sz="2800" spc="-7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Trajan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programs</a:t>
            </a:r>
            <a:r>
              <a:rPr dirty="0" sz="2800" spc="-6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use</a:t>
            </a:r>
            <a:r>
              <a:rPr dirty="0" sz="2800" spc="-8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standard</a:t>
            </a:r>
            <a:r>
              <a:rPr dirty="0" sz="2800" spc="-8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ports</a:t>
            </a:r>
            <a:r>
              <a:rPr dirty="0" sz="2800" spc="-85">
                <a:latin typeface="Arial"/>
                <a:cs typeface="Arial"/>
              </a:rPr>
              <a:t> </a:t>
            </a:r>
            <a:r>
              <a:rPr dirty="0" sz="2800" spc="-25">
                <a:latin typeface="Arial"/>
                <a:cs typeface="Arial"/>
              </a:rPr>
              <a:t>to </a:t>
            </a:r>
            <a:r>
              <a:rPr dirty="0" sz="2800">
                <a:latin typeface="Arial"/>
                <a:cs typeface="Arial"/>
              </a:rPr>
              <a:t>conduct</a:t>
            </a:r>
            <a:r>
              <a:rPr dirty="0" sz="2800" spc="-8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their</a:t>
            </a:r>
            <a:r>
              <a:rPr dirty="0" sz="2800" spc="-80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exploits.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Slide</a:t>
            </a:r>
            <a:r>
              <a:rPr dirty="0" spc="-40"/>
              <a:t> </a:t>
            </a: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6242049"/>
            <a:ext cx="9156700" cy="622300"/>
            <a:chOff x="-6350" y="6242049"/>
            <a:chExt cx="9156700" cy="6223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6176" y="6463287"/>
              <a:ext cx="715518" cy="39471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0140" y="6463287"/>
              <a:ext cx="403859" cy="394712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8827" y="59435"/>
            <a:ext cx="8120633" cy="122910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48538" rIns="0" bIns="0" rtlCol="0" vert="horz">
            <a:spAutoFit/>
          </a:bodyPr>
          <a:lstStyle/>
          <a:p>
            <a:pPr marL="759460">
              <a:lnSpc>
                <a:spcPct val="100000"/>
              </a:lnSpc>
              <a:spcBef>
                <a:spcPts val="100"/>
              </a:spcBef>
            </a:pPr>
            <a:r>
              <a:rPr dirty="0"/>
              <a:t>Deliberate</a:t>
            </a:r>
            <a:r>
              <a:rPr dirty="0" spc="-70"/>
              <a:t> </a:t>
            </a:r>
            <a:r>
              <a:rPr dirty="0"/>
              <a:t>Software</a:t>
            </a:r>
            <a:r>
              <a:rPr dirty="0" spc="-85"/>
              <a:t> </a:t>
            </a:r>
            <a:r>
              <a:rPr dirty="0" spc="-10"/>
              <a:t>Attacks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9498" y="1452372"/>
            <a:ext cx="162153" cy="21336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4131" y="1903552"/>
            <a:ext cx="110673" cy="71323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4131" y="2513152"/>
            <a:ext cx="110673" cy="71323"/>
          </a:xfrm>
          <a:prstGeom prst="rect">
            <a:avLst/>
          </a:prstGeom>
        </p:spPr>
      </p:pic>
      <p:pic>
        <p:nvPicPr>
          <p:cNvPr id="10" name="object 10" descr="">
            <a:hlinkClick r:id="rId7"/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4131" y="2848432"/>
            <a:ext cx="110673" cy="71323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9498" y="3134867"/>
            <a:ext cx="162153" cy="213360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4131" y="3586048"/>
            <a:ext cx="110673" cy="71323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4131" y="4195648"/>
            <a:ext cx="110673" cy="71323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4131" y="4530928"/>
            <a:ext cx="110673" cy="71323"/>
          </a:xfrm>
          <a:prstGeom prst="rect">
            <a:avLst/>
          </a:prstGeom>
        </p:spPr>
      </p:pic>
      <p:sp>
        <p:nvSpPr>
          <p:cNvPr id="15" name="object 15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4889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dirty="0" sz="2400" spc="-10"/>
              <a:t>Spyware</a:t>
            </a:r>
            <a:endParaRPr sz="2400"/>
          </a:p>
          <a:p>
            <a:pPr marL="413384" marR="530860">
              <a:lnSpc>
                <a:spcPct val="100099"/>
              </a:lnSpc>
              <a:spcBef>
                <a:spcPts val="240"/>
              </a:spcBef>
            </a:pPr>
            <a:r>
              <a:rPr dirty="0" sz="2000" b="0">
                <a:latin typeface="Arial"/>
                <a:cs typeface="Arial"/>
              </a:rPr>
              <a:t>A</a:t>
            </a:r>
            <a:r>
              <a:rPr dirty="0" sz="2000" spc="-15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Spyware</a:t>
            </a:r>
            <a:r>
              <a:rPr dirty="0" sz="2000" spc="-30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program</a:t>
            </a:r>
            <a:r>
              <a:rPr dirty="0" sz="2000" spc="-55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sends</a:t>
            </a:r>
            <a:r>
              <a:rPr dirty="0" sz="2000" spc="-45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info</a:t>
            </a:r>
            <a:r>
              <a:rPr dirty="0" sz="2000" spc="-10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from</a:t>
            </a:r>
            <a:r>
              <a:rPr dirty="0" sz="2000" spc="-40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the</a:t>
            </a:r>
            <a:r>
              <a:rPr dirty="0" sz="2000" spc="-35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infected</a:t>
            </a:r>
            <a:r>
              <a:rPr dirty="0" sz="2000" spc="-40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computer</a:t>
            </a:r>
            <a:r>
              <a:rPr dirty="0" sz="2000" spc="-45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to</a:t>
            </a:r>
            <a:r>
              <a:rPr dirty="0" sz="2000" spc="-35" b="0">
                <a:latin typeface="Arial"/>
                <a:cs typeface="Arial"/>
              </a:rPr>
              <a:t> </a:t>
            </a:r>
            <a:r>
              <a:rPr dirty="0" sz="2000" spc="-25" b="0">
                <a:latin typeface="Arial"/>
                <a:cs typeface="Arial"/>
              </a:rPr>
              <a:t>the </a:t>
            </a:r>
            <a:r>
              <a:rPr dirty="0" sz="2000" b="0">
                <a:latin typeface="Arial"/>
                <a:cs typeface="Arial"/>
              </a:rPr>
              <a:t>person</a:t>
            </a:r>
            <a:r>
              <a:rPr dirty="0" sz="2000" spc="-50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who</a:t>
            </a:r>
            <a:r>
              <a:rPr dirty="0" sz="2000" spc="-25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initiated</a:t>
            </a:r>
            <a:r>
              <a:rPr dirty="0" sz="2000" spc="-10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the</a:t>
            </a:r>
            <a:r>
              <a:rPr dirty="0" sz="2000" spc="-25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spyware</a:t>
            </a:r>
            <a:r>
              <a:rPr dirty="0" sz="2000" spc="-30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program</a:t>
            </a:r>
            <a:r>
              <a:rPr dirty="0" sz="2000" spc="-50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on</a:t>
            </a:r>
            <a:r>
              <a:rPr dirty="0" sz="2000" spc="-25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your</a:t>
            </a:r>
            <a:r>
              <a:rPr dirty="0" sz="2000" spc="-25" b="0">
                <a:latin typeface="Arial"/>
                <a:cs typeface="Arial"/>
              </a:rPr>
              <a:t> </a:t>
            </a:r>
            <a:r>
              <a:rPr dirty="0" sz="2000" spc="-10" b="0">
                <a:latin typeface="Arial"/>
                <a:cs typeface="Arial"/>
              </a:rPr>
              <a:t>computer </a:t>
            </a:r>
            <a:r>
              <a:rPr dirty="0" sz="2000" b="0">
                <a:latin typeface="Arial"/>
                <a:cs typeface="Arial"/>
              </a:rPr>
              <a:t>Spyware</a:t>
            </a:r>
            <a:r>
              <a:rPr dirty="0" sz="2000" spc="-30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program</a:t>
            </a:r>
            <a:r>
              <a:rPr dirty="0" sz="2000" spc="-65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can</a:t>
            </a:r>
            <a:r>
              <a:rPr dirty="0" sz="2000" spc="-25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register</a:t>
            </a:r>
            <a:r>
              <a:rPr dirty="0" sz="2000" spc="-50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each</a:t>
            </a:r>
            <a:r>
              <a:rPr dirty="0" sz="2000" spc="-40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keystroke</a:t>
            </a:r>
            <a:r>
              <a:rPr dirty="0" sz="2000" spc="-50" b="0">
                <a:latin typeface="Arial"/>
                <a:cs typeface="Arial"/>
              </a:rPr>
              <a:t> </a:t>
            </a:r>
            <a:r>
              <a:rPr dirty="0" sz="2000" spc="-10" b="0">
                <a:latin typeface="Arial"/>
                <a:cs typeface="Arial"/>
              </a:rPr>
              <a:t>entered.</a:t>
            </a:r>
            <a:endParaRPr sz="2000">
              <a:latin typeface="Arial"/>
              <a:cs typeface="Arial"/>
            </a:endParaRPr>
          </a:p>
          <a:p>
            <a:pPr marL="413384">
              <a:lnSpc>
                <a:spcPct val="100000"/>
              </a:lnSpc>
              <a:spcBef>
                <a:spcPts val="240"/>
              </a:spcBef>
            </a:pPr>
            <a:r>
              <a:rPr dirty="0" u="sng" sz="2000" spc="-10" b="0">
                <a:solidFill>
                  <a:srgbClr val="FF6633"/>
                </a:solidFill>
                <a:uFill>
                  <a:solidFill>
                    <a:srgbClr val="FF6633"/>
                  </a:solidFill>
                </a:uFill>
                <a:latin typeface="Arial"/>
                <a:cs typeface="Arial"/>
                <a:hlinkClick r:id="rId7"/>
              </a:rPr>
              <a:t>www.spywareguide.com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4"/>
              </a:spcBef>
            </a:pPr>
            <a:r>
              <a:rPr dirty="0" sz="2400" spc="-10"/>
              <a:t>Adware</a:t>
            </a:r>
            <a:endParaRPr sz="2400"/>
          </a:p>
          <a:p>
            <a:pPr marL="413384">
              <a:lnSpc>
                <a:spcPts val="2280"/>
              </a:lnSpc>
              <a:spcBef>
                <a:spcPts val="240"/>
              </a:spcBef>
            </a:pPr>
            <a:r>
              <a:rPr dirty="0" sz="2000" b="0">
                <a:latin typeface="Arial"/>
                <a:cs typeface="Arial"/>
              </a:rPr>
              <a:t>Main</a:t>
            </a:r>
            <a:r>
              <a:rPr dirty="0" sz="2000" spc="-35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purpose</a:t>
            </a:r>
            <a:r>
              <a:rPr dirty="0" sz="2000" spc="-55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is</a:t>
            </a:r>
            <a:r>
              <a:rPr dirty="0" sz="2000" spc="-10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to</a:t>
            </a:r>
            <a:r>
              <a:rPr dirty="0" sz="2000" spc="-30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determine</a:t>
            </a:r>
            <a:r>
              <a:rPr dirty="0" sz="2000" spc="-45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a</a:t>
            </a:r>
            <a:r>
              <a:rPr dirty="0" sz="2000" spc="-30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user’s</a:t>
            </a:r>
            <a:r>
              <a:rPr dirty="0" sz="2000" spc="-35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purchasing</a:t>
            </a:r>
            <a:r>
              <a:rPr dirty="0" sz="2000" spc="-55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habits</a:t>
            </a:r>
            <a:r>
              <a:rPr dirty="0" sz="2000" spc="-30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so</a:t>
            </a:r>
            <a:r>
              <a:rPr dirty="0" sz="2000" spc="-25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that</a:t>
            </a:r>
            <a:r>
              <a:rPr dirty="0" sz="2000" spc="-40" b="0">
                <a:latin typeface="Arial"/>
                <a:cs typeface="Arial"/>
              </a:rPr>
              <a:t> </a:t>
            </a:r>
            <a:r>
              <a:rPr dirty="0" sz="2000" spc="-25" b="0">
                <a:latin typeface="Arial"/>
                <a:cs typeface="Arial"/>
              </a:rPr>
              <a:t>Web</a:t>
            </a:r>
            <a:endParaRPr sz="2000">
              <a:latin typeface="Arial"/>
              <a:cs typeface="Arial"/>
            </a:endParaRPr>
          </a:p>
          <a:p>
            <a:pPr marL="413384">
              <a:lnSpc>
                <a:spcPts val="2280"/>
              </a:lnSpc>
            </a:pPr>
            <a:r>
              <a:rPr dirty="0" sz="2000" b="0">
                <a:latin typeface="Arial"/>
                <a:cs typeface="Arial"/>
              </a:rPr>
              <a:t>browsers</a:t>
            </a:r>
            <a:r>
              <a:rPr dirty="0" sz="2000" spc="-70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can</a:t>
            </a:r>
            <a:r>
              <a:rPr dirty="0" sz="2000" spc="-50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display</a:t>
            </a:r>
            <a:r>
              <a:rPr dirty="0" sz="2000" spc="-30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advertisements</a:t>
            </a:r>
            <a:r>
              <a:rPr dirty="0" sz="2000" spc="-75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tailored</a:t>
            </a:r>
            <a:r>
              <a:rPr dirty="0" sz="2000" spc="-35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to</a:t>
            </a:r>
            <a:r>
              <a:rPr dirty="0" sz="2000" spc="-45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that</a:t>
            </a:r>
            <a:r>
              <a:rPr dirty="0" sz="2000" spc="-45" b="0">
                <a:latin typeface="Arial"/>
                <a:cs typeface="Arial"/>
              </a:rPr>
              <a:t> </a:t>
            </a:r>
            <a:r>
              <a:rPr dirty="0" sz="2000" spc="-10" b="0">
                <a:latin typeface="Arial"/>
                <a:cs typeface="Arial"/>
              </a:rPr>
              <a:t>user.</a:t>
            </a:r>
            <a:endParaRPr sz="2000">
              <a:latin typeface="Arial"/>
              <a:cs typeface="Arial"/>
            </a:endParaRPr>
          </a:p>
          <a:p>
            <a:pPr marL="413384">
              <a:lnSpc>
                <a:spcPct val="100000"/>
              </a:lnSpc>
              <a:spcBef>
                <a:spcPts val="240"/>
              </a:spcBef>
            </a:pPr>
            <a:r>
              <a:rPr dirty="0" sz="2000" b="0">
                <a:latin typeface="Arial"/>
                <a:cs typeface="Arial"/>
              </a:rPr>
              <a:t>Slow</a:t>
            </a:r>
            <a:r>
              <a:rPr dirty="0" sz="2000" spc="-25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down</a:t>
            </a:r>
            <a:r>
              <a:rPr dirty="0" sz="2000" spc="-40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the</a:t>
            </a:r>
            <a:r>
              <a:rPr dirty="0" sz="2000" spc="-40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computer</a:t>
            </a:r>
            <a:r>
              <a:rPr dirty="0" sz="2000" spc="-65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it’s</a:t>
            </a:r>
            <a:r>
              <a:rPr dirty="0" sz="2000" spc="-25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running</a:t>
            </a:r>
            <a:r>
              <a:rPr dirty="0" sz="2000" spc="-45" b="0">
                <a:latin typeface="Arial"/>
                <a:cs typeface="Arial"/>
              </a:rPr>
              <a:t> </a:t>
            </a:r>
            <a:r>
              <a:rPr dirty="0" sz="2000" spc="-25" b="0">
                <a:latin typeface="Arial"/>
                <a:cs typeface="Arial"/>
              </a:rPr>
              <a:t>on.</a:t>
            </a:r>
            <a:endParaRPr sz="2000">
              <a:latin typeface="Arial"/>
              <a:cs typeface="Arial"/>
            </a:endParaRPr>
          </a:p>
          <a:p>
            <a:pPr marL="413384" marR="614045">
              <a:lnSpc>
                <a:spcPts val="2160"/>
              </a:lnSpc>
              <a:spcBef>
                <a:spcPts val="515"/>
              </a:spcBef>
            </a:pPr>
            <a:r>
              <a:rPr dirty="0" sz="2000" b="0">
                <a:latin typeface="Arial"/>
                <a:cs typeface="Arial"/>
              </a:rPr>
              <a:t>Adware</a:t>
            </a:r>
            <a:r>
              <a:rPr dirty="0" sz="2000" spc="-40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sometimes</a:t>
            </a:r>
            <a:r>
              <a:rPr dirty="0" sz="2000" spc="-30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displays</a:t>
            </a:r>
            <a:r>
              <a:rPr dirty="0" sz="2000" spc="-35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a</a:t>
            </a:r>
            <a:r>
              <a:rPr dirty="0" sz="2000" spc="-5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banner</a:t>
            </a:r>
            <a:r>
              <a:rPr dirty="0" sz="2000" spc="-35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that</a:t>
            </a:r>
            <a:r>
              <a:rPr dirty="0" sz="2000" spc="-30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notifies</a:t>
            </a:r>
            <a:r>
              <a:rPr dirty="0" sz="2000" spc="-30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the</a:t>
            </a:r>
            <a:r>
              <a:rPr dirty="0" sz="2000" spc="-15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user</a:t>
            </a:r>
            <a:r>
              <a:rPr dirty="0" sz="2000" spc="-45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of</a:t>
            </a:r>
            <a:r>
              <a:rPr dirty="0" sz="2000" spc="-20" b="0">
                <a:latin typeface="Arial"/>
                <a:cs typeface="Arial"/>
              </a:rPr>
              <a:t> </a:t>
            </a:r>
            <a:r>
              <a:rPr dirty="0" sz="2000" spc="-25" b="0">
                <a:latin typeface="Arial"/>
                <a:cs typeface="Arial"/>
              </a:rPr>
              <a:t>its </a:t>
            </a:r>
            <a:r>
              <a:rPr dirty="0" sz="2000" spc="-10" b="0">
                <a:latin typeface="Arial"/>
                <a:cs typeface="Arial"/>
              </a:rPr>
              <a:t>presence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735"/>
              </a:lnSpc>
              <a:spcBef>
                <a:spcPts val="250"/>
              </a:spcBef>
            </a:pPr>
            <a:r>
              <a:rPr dirty="0" sz="2400" b="0">
                <a:latin typeface="Arial"/>
                <a:cs typeface="Arial"/>
              </a:rPr>
              <a:t>Both</a:t>
            </a:r>
            <a:r>
              <a:rPr dirty="0" sz="2400" spc="-6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programs</a:t>
            </a:r>
            <a:r>
              <a:rPr dirty="0" sz="2400" spc="-6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can</a:t>
            </a:r>
            <a:r>
              <a:rPr dirty="0" sz="2400" spc="-6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be</a:t>
            </a:r>
            <a:r>
              <a:rPr dirty="0" sz="2400" spc="-7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installed</a:t>
            </a:r>
            <a:r>
              <a:rPr dirty="0" sz="2400" spc="-3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without</a:t>
            </a:r>
            <a:r>
              <a:rPr dirty="0" sz="2400" spc="-6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the</a:t>
            </a:r>
            <a:r>
              <a:rPr dirty="0" sz="2400" spc="-5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user</a:t>
            </a:r>
            <a:r>
              <a:rPr dirty="0" sz="2400" spc="-7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being</a:t>
            </a:r>
            <a:r>
              <a:rPr dirty="0" sz="2400" spc="-40" b="0">
                <a:latin typeface="Arial"/>
                <a:cs typeface="Arial"/>
              </a:rPr>
              <a:t> </a:t>
            </a:r>
            <a:r>
              <a:rPr dirty="0" sz="2400" spc="-10" b="0">
                <a:latin typeface="Arial"/>
                <a:cs typeface="Arial"/>
              </a:rPr>
              <a:t>aware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735"/>
              </a:lnSpc>
            </a:pPr>
            <a:r>
              <a:rPr dirty="0" sz="2400" b="0">
                <a:latin typeface="Arial"/>
                <a:cs typeface="Arial"/>
              </a:rPr>
              <a:t>of</a:t>
            </a:r>
            <a:r>
              <a:rPr dirty="0" sz="2400" spc="-4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their</a:t>
            </a:r>
            <a:r>
              <a:rPr dirty="0" sz="2400" spc="-30" b="0">
                <a:latin typeface="Arial"/>
                <a:cs typeface="Arial"/>
              </a:rPr>
              <a:t> </a:t>
            </a:r>
            <a:r>
              <a:rPr dirty="0" sz="2400" spc="-10" b="0">
                <a:latin typeface="Arial"/>
                <a:cs typeface="Arial"/>
              </a:rPr>
              <a:t>presence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9498" y="5091684"/>
            <a:ext cx="162153" cy="213360"/>
          </a:xfrm>
          <a:prstGeom prst="rect">
            <a:avLst/>
          </a:prstGeom>
        </p:spPr>
      </p:pic>
      <p:sp>
        <p:nvSpPr>
          <p:cNvPr id="17" name="object 1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Slide</a:t>
            </a:r>
            <a:r>
              <a:rPr dirty="0" spc="-40"/>
              <a:t> </a:t>
            </a: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6242049"/>
            <a:ext cx="9156700" cy="622300"/>
            <a:chOff x="-6350" y="6242049"/>
            <a:chExt cx="9156700" cy="6223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6176" y="6463287"/>
              <a:ext cx="715518" cy="39471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0140" y="6463287"/>
              <a:ext cx="403859" cy="394712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743712" y="0"/>
            <a:ext cx="7832725" cy="1529715"/>
            <a:chOff x="743712" y="0"/>
            <a:chExt cx="7832725" cy="1529715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3712" y="0"/>
              <a:ext cx="7832598" cy="91973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97608" y="409955"/>
              <a:ext cx="4781550" cy="111937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4548" rIns="0" bIns="0" rtlCol="0" vert="horz">
            <a:spAutoFit/>
          </a:bodyPr>
          <a:lstStyle/>
          <a:p>
            <a:pPr marL="2397125" marR="5080" indent="-1454150">
              <a:lnSpc>
                <a:spcPct val="100000"/>
              </a:lnSpc>
              <a:spcBef>
                <a:spcPts val="95"/>
              </a:spcBef>
            </a:pPr>
            <a:r>
              <a:rPr dirty="0" sz="4000"/>
              <a:t>Protecting</a:t>
            </a:r>
            <a:r>
              <a:rPr dirty="0" sz="4000" spc="-130"/>
              <a:t> </a:t>
            </a:r>
            <a:r>
              <a:rPr dirty="0" sz="4000"/>
              <a:t>against</a:t>
            </a:r>
            <a:r>
              <a:rPr dirty="0" sz="4000" spc="-140"/>
              <a:t> </a:t>
            </a:r>
            <a:r>
              <a:rPr dirty="0" sz="4000" spc="-10"/>
              <a:t>Deliberate </a:t>
            </a:r>
            <a:r>
              <a:rPr dirty="0" sz="4000"/>
              <a:t>Software</a:t>
            </a:r>
            <a:r>
              <a:rPr dirty="0" sz="4000" spc="-180"/>
              <a:t> </a:t>
            </a:r>
            <a:r>
              <a:rPr dirty="0" sz="4000" spc="-10"/>
              <a:t>Attacks</a:t>
            </a:r>
            <a:endParaRPr sz="4000"/>
          </a:p>
        </p:txBody>
      </p:sp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3156" y="1456944"/>
            <a:ext cx="192633" cy="248412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19176" y="1990851"/>
            <a:ext cx="125808" cy="8534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19176" y="3051555"/>
            <a:ext cx="125808" cy="85344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19176" y="3453891"/>
            <a:ext cx="125808" cy="85344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19176" y="3856228"/>
            <a:ext cx="125808" cy="85344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3156" y="4194047"/>
            <a:ext cx="192633" cy="248412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19176" y="4727955"/>
            <a:ext cx="125808" cy="85344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19176" y="5459476"/>
            <a:ext cx="125808" cy="85343"/>
          </a:xfrm>
          <a:prstGeom prst="rect">
            <a:avLst/>
          </a:prstGeom>
        </p:spPr>
      </p:pic>
      <p:sp>
        <p:nvSpPr>
          <p:cNvPr id="17" name="object 17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565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dirty="0"/>
              <a:t>Educating</a:t>
            </a:r>
            <a:r>
              <a:rPr dirty="0" spc="-85"/>
              <a:t> </a:t>
            </a:r>
            <a:r>
              <a:rPr dirty="0"/>
              <a:t>Your</a:t>
            </a:r>
            <a:r>
              <a:rPr dirty="0" spc="-95"/>
              <a:t> </a:t>
            </a:r>
            <a:r>
              <a:rPr dirty="0" spc="-10"/>
              <a:t>Users</a:t>
            </a:r>
          </a:p>
          <a:p>
            <a:pPr marL="413384" marR="5080">
              <a:lnSpc>
                <a:spcPct val="90100"/>
              </a:lnSpc>
              <a:spcBef>
                <a:spcPts val="590"/>
              </a:spcBef>
            </a:pPr>
            <a:r>
              <a:rPr dirty="0" sz="2400" b="0">
                <a:latin typeface="Arial"/>
                <a:cs typeface="Arial"/>
              </a:rPr>
              <a:t>Many</a:t>
            </a:r>
            <a:r>
              <a:rPr dirty="0" sz="2400" spc="-7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U.S.</a:t>
            </a:r>
            <a:r>
              <a:rPr dirty="0" sz="2400" spc="-6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government</a:t>
            </a:r>
            <a:r>
              <a:rPr dirty="0" sz="2400" spc="-65" b="0">
                <a:latin typeface="Arial"/>
                <a:cs typeface="Arial"/>
              </a:rPr>
              <a:t> </a:t>
            </a:r>
            <a:r>
              <a:rPr dirty="0" sz="2400" spc="-10" b="0">
                <a:latin typeface="Arial"/>
                <a:cs typeface="Arial"/>
              </a:rPr>
              <a:t>organizations</a:t>
            </a:r>
            <a:r>
              <a:rPr dirty="0" sz="2400" spc="-4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make</a:t>
            </a:r>
            <a:r>
              <a:rPr dirty="0" sz="2400" spc="-70" b="0">
                <a:latin typeface="Arial"/>
                <a:cs typeface="Arial"/>
              </a:rPr>
              <a:t> </a:t>
            </a:r>
            <a:r>
              <a:rPr dirty="0" sz="2400" spc="-10" b="0">
                <a:latin typeface="Arial"/>
                <a:cs typeface="Arial"/>
              </a:rPr>
              <a:t>security </a:t>
            </a:r>
            <a:r>
              <a:rPr dirty="0" sz="2400" b="0">
                <a:latin typeface="Arial"/>
                <a:cs typeface="Arial"/>
              </a:rPr>
              <a:t>awareness</a:t>
            </a:r>
            <a:r>
              <a:rPr dirty="0" sz="2400" spc="-7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programs</a:t>
            </a:r>
            <a:r>
              <a:rPr dirty="0" sz="2400" spc="-8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mandatory,</a:t>
            </a:r>
            <a:r>
              <a:rPr dirty="0" sz="2400" spc="-9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and</a:t>
            </a:r>
            <a:r>
              <a:rPr dirty="0" sz="2400" spc="-8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many</a:t>
            </a:r>
            <a:r>
              <a:rPr dirty="0" sz="2400" spc="-90" b="0">
                <a:latin typeface="Arial"/>
                <a:cs typeface="Arial"/>
              </a:rPr>
              <a:t> </a:t>
            </a:r>
            <a:r>
              <a:rPr dirty="0" sz="2400" spc="-10" b="0">
                <a:latin typeface="Arial"/>
                <a:cs typeface="Arial"/>
              </a:rPr>
              <a:t>private-sector </a:t>
            </a:r>
            <a:r>
              <a:rPr dirty="0" sz="2400" b="0">
                <a:latin typeface="Arial"/>
                <a:cs typeface="Arial"/>
              </a:rPr>
              <a:t>companies</a:t>
            </a:r>
            <a:r>
              <a:rPr dirty="0" sz="2400" spc="-8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are</a:t>
            </a:r>
            <a:r>
              <a:rPr dirty="0" sz="2400" spc="-9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following</a:t>
            </a:r>
            <a:r>
              <a:rPr dirty="0" sz="2400" spc="-7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their</a:t>
            </a:r>
            <a:r>
              <a:rPr dirty="0" sz="2400" spc="-90" b="0">
                <a:latin typeface="Arial"/>
                <a:cs typeface="Arial"/>
              </a:rPr>
              <a:t> </a:t>
            </a:r>
            <a:r>
              <a:rPr dirty="0" sz="2400" spc="-10" b="0">
                <a:latin typeface="Arial"/>
                <a:cs typeface="Arial"/>
              </a:rPr>
              <a:t>example.</a:t>
            </a:r>
            <a:endParaRPr sz="2400">
              <a:latin typeface="Arial"/>
              <a:cs typeface="Arial"/>
            </a:endParaRPr>
          </a:p>
          <a:p>
            <a:pPr algn="just" marL="413384" marR="1230630">
              <a:lnSpc>
                <a:spcPct val="110000"/>
              </a:lnSpc>
            </a:pPr>
            <a:r>
              <a:rPr dirty="0" sz="2400" b="0">
                <a:latin typeface="Arial"/>
                <a:cs typeface="Arial"/>
              </a:rPr>
              <a:t>Email</a:t>
            </a:r>
            <a:r>
              <a:rPr dirty="0" sz="2400" spc="-6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monthly</a:t>
            </a:r>
            <a:r>
              <a:rPr dirty="0" sz="2400" spc="-5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security</a:t>
            </a:r>
            <a:r>
              <a:rPr dirty="0" sz="2400" spc="-6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updates</a:t>
            </a:r>
            <a:r>
              <a:rPr dirty="0" sz="2400" spc="-5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to</a:t>
            </a:r>
            <a:r>
              <a:rPr dirty="0" sz="2400" spc="-6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all</a:t>
            </a:r>
            <a:r>
              <a:rPr dirty="0" sz="2400" spc="-60" b="0">
                <a:latin typeface="Arial"/>
                <a:cs typeface="Arial"/>
              </a:rPr>
              <a:t> </a:t>
            </a:r>
            <a:r>
              <a:rPr dirty="0" sz="2400" spc="-10" b="0">
                <a:latin typeface="Arial"/>
                <a:cs typeface="Arial"/>
              </a:rPr>
              <a:t>employees. </a:t>
            </a:r>
            <a:r>
              <a:rPr dirty="0" sz="2400" b="0">
                <a:latin typeface="Arial"/>
                <a:cs typeface="Arial"/>
              </a:rPr>
              <a:t>Update</a:t>
            </a:r>
            <a:r>
              <a:rPr dirty="0" sz="2400" spc="-4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virus</a:t>
            </a:r>
            <a:r>
              <a:rPr dirty="0" sz="2400" spc="-6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signature</a:t>
            </a:r>
            <a:r>
              <a:rPr dirty="0" sz="2400" spc="-4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files</a:t>
            </a:r>
            <a:r>
              <a:rPr dirty="0" sz="2400" spc="-4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as</a:t>
            </a:r>
            <a:r>
              <a:rPr dirty="0" sz="2400" spc="-6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soon</a:t>
            </a:r>
            <a:r>
              <a:rPr dirty="0" sz="2400" spc="-4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as</a:t>
            </a:r>
            <a:r>
              <a:rPr dirty="0" sz="2400" spc="-55" b="0">
                <a:latin typeface="Arial"/>
                <a:cs typeface="Arial"/>
              </a:rPr>
              <a:t> </a:t>
            </a:r>
            <a:r>
              <a:rPr dirty="0" sz="2400" spc="-10" b="0">
                <a:latin typeface="Arial"/>
                <a:cs typeface="Arial"/>
              </a:rPr>
              <a:t>possible. </a:t>
            </a:r>
            <a:r>
              <a:rPr dirty="0" sz="2400" b="0">
                <a:latin typeface="Arial"/>
                <a:cs typeface="Arial"/>
              </a:rPr>
              <a:t>Protect</a:t>
            </a:r>
            <a:r>
              <a:rPr dirty="0" sz="2400" spc="-4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a</a:t>
            </a:r>
            <a:r>
              <a:rPr dirty="0" sz="2400" spc="-5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network</a:t>
            </a:r>
            <a:r>
              <a:rPr dirty="0" sz="2400" spc="-3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by</a:t>
            </a:r>
            <a:r>
              <a:rPr dirty="0" sz="2400" spc="-40" b="0">
                <a:latin typeface="Arial"/>
                <a:cs typeface="Arial"/>
              </a:rPr>
              <a:t> </a:t>
            </a:r>
            <a:r>
              <a:rPr dirty="0" sz="2400" spc="-10" b="0">
                <a:latin typeface="Arial"/>
                <a:cs typeface="Arial"/>
              </a:rPr>
              <a:t>implementing </a:t>
            </a:r>
            <a:r>
              <a:rPr dirty="0" sz="2400" b="0">
                <a:latin typeface="Arial"/>
                <a:cs typeface="Arial"/>
              </a:rPr>
              <a:t>a</a:t>
            </a:r>
            <a:r>
              <a:rPr dirty="0" sz="2400" spc="-40" b="0">
                <a:latin typeface="Arial"/>
                <a:cs typeface="Arial"/>
              </a:rPr>
              <a:t> </a:t>
            </a:r>
            <a:r>
              <a:rPr dirty="0" sz="2400" spc="-10" b="0">
                <a:latin typeface="Arial"/>
                <a:cs typeface="Arial"/>
              </a:rPr>
              <a:t>firewall.</a:t>
            </a:r>
            <a:endParaRPr sz="2400">
              <a:latin typeface="Arial"/>
              <a:cs typeface="Arial"/>
            </a:endParaRPr>
          </a:p>
          <a:p>
            <a:pPr algn="just" marL="12700">
              <a:lnSpc>
                <a:spcPct val="100000"/>
              </a:lnSpc>
              <a:spcBef>
                <a:spcPts val="320"/>
              </a:spcBef>
            </a:pPr>
            <a:r>
              <a:rPr dirty="0"/>
              <a:t>Avoiding</a:t>
            </a:r>
            <a:r>
              <a:rPr dirty="0" spc="-75"/>
              <a:t> </a:t>
            </a:r>
            <a:r>
              <a:rPr dirty="0"/>
              <a:t>Fear</a:t>
            </a:r>
            <a:r>
              <a:rPr dirty="0" spc="-90"/>
              <a:t> </a:t>
            </a:r>
            <a:r>
              <a:rPr dirty="0" spc="-10"/>
              <a:t>Tactics</a:t>
            </a:r>
          </a:p>
          <a:p>
            <a:pPr marL="413384" marR="160020">
              <a:lnSpc>
                <a:spcPts val="2590"/>
              </a:lnSpc>
              <a:spcBef>
                <a:spcPts val="635"/>
              </a:spcBef>
            </a:pPr>
            <a:r>
              <a:rPr dirty="0" sz="2400" b="0">
                <a:latin typeface="Arial"/>
                <a:cs typeface="Arial"/>
              </a:rPr>
              <a:t>Your</a:t>
            </a:r>
            <a:r>
              <a:rPr dirty="0" sz="2400" spc="-8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approach</a:t>
            </a:r>
            <a:r>
              <a:rPr dirty="0" sz="2400" spc="-6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to</a:t>
            </a:r>
            <a:r>
              <a:rPr dirty="0" sz="2400" spc="-8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users</a:t>
            </a:r>
            <a:r>
              <a:rPr dirty="0" sz="2400" spc="-8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or</a:t>
            </a:r>
            <a:r>
              <a:rPr dirty="0" sz="2400" spc="-7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potential</a:t>
            </a:r>
            <a:r>
              <a:rPr dirty="0" sz="2400" spc="-8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customers</a:t>
            </a:r>
            <a:r>
              <a:rPr dirty="0" sz="2400" spc="-9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should</a:t>
            </a:r>
            <a:r>
              <a:rPr dirty="0" sz="2400" spc="-60" b="0">
                <a:latin typeface="Arial"/>
                <a:cs typeface="Arial"/>
              </a:rPr>
              <a:t> </a:t>
            </a:r>
            <a:r>
              <a:rPr dirty="0" sz="2400" spc="-25" b="0">
                <a:latin typeface="Arial"/>
                <a:cs typeface="Arial"/>
              </a:rPr>
              <a:t>be </a:t>
            </a:r>
            <a:r>
              <a:rPr dirty="0" sz="2400" b="0">
                <a:latin typeface="Arial"/>
                <a:cs typeface="Arial"/>
              </a:rPr>
              <a:t>promoting</a:t>
            </a:r>
            <a:r>
              <a:rPr dirty="0" sz="2400" spc="-8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awareness</a:t>
            </a:r>
            <a:r>
              <a:rPr dirty="0" sz="2400" spc="-7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rather</a:t>
            </a:r>
            <a:r>
              <a:rPr dirty="0" sz="2400" spc="-9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than</a:t>
            </a:r>
            <a:r>
              <a:rPr dirty="0" sz="2400" spc="-9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instilling</a:t>
            </a:r>
            <a:r>
              <a:rPr dirty="0" sz="2400" spc="-65" b="0">
                <a:latin typeface="Arial"/>
                <a:cs typeface="Arial"/>
              </a:rPr>
              <a:t> </a:t>
            </a:r>
            <a:r>
              <a:rPr dirty="0" sz="2400" spc="-10" b="0">
                <a:latin typeface="Arial"/>
                <a:cs typeface="Arial"/>
              </a:rPr>
              <a:t>fear.</a:t>
            </a:r>
            <a:endParaRPr sz="2400">
              <a:latin typeface="Arial"/>
              <a:cs typeface="Arial"/>
            </a:endParaRPr>
          </a:p>
          <a:p>
            <a:pPr marL="413384" marR="383540">
              <a:lnSpc>
                <a:spcPts val="2590"/>
              </a:lnSpc>
              <a:spcBef>
                <a:spcPts val="580"/>
              </a:spcBef>
            </a:pPr>
            <a:r>
              <a:rPr dirty="0" sz="2400" b="0">
                <a:latin typeface="Arial"/>
                <a:cs typeface="Arial"/>
              </a:rPr>
              <a:t>When</a:t>
            </a:r>
            <a:r>
              <a:rPr dirty="0" sz="2400" spc="-5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training</a:t>
            </a:r>
            <a:r>
              <a:rPr dirty="0" sz="2400" spc="-4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users,</a:t>
            </a:r>
            <a:r>
              <a:rPr dirty="0" sz="2400" spc="-5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be</a:t>
            </a:r>
            <a:r>
              <a:rPr dirty="0" sz="2400" spc="-5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sure</a:t>
            </a:r>
            <a:r>
              <a:rPr dirty="0" sz="2400" spc="-5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to</a:t>
            </a:r>
            <a:r>
              <a:rPr dirty="0" sz="2400" spc="-8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build</a:t>
            </a:r>
            <a:r>
              <a:rPr dirty="0" sz="2400" spc="-2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on</a:t>
            </a:r>
            <a:r>
              <a:rPr dirty="0" sz="2400" spc="-5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the</a:t>
            </a:r>
            <a:r>
              <a:rPr dirty="0" sz="2400" spc="-65" b="0">
                <a:latin typeface="Arial"/>
                <a:cs typeface="Arial"/>
              </a:rPr>
              <a:t> </a:t>
            </a:r>
            <a:r>
              <a:rPr dirty="0" sz="2400" spc="-10" b="0">
                <a:latin typeface="Arial"/>
                <a:cs typeface="Arial"/>
              </a:rPr>
              <a:t>knowledge </a:t>
            </a:r>
            <a:r>
              <a:rPr dirty="0" sz="2400" b="0">
                <a:latin typeface="Arial"/>
                <a:cs typeface="Arial"/>
              </a:rPr>
              <a:t>they</a:t>
            </a:r>
            <a:r>
              <a:rPr dirty="0" sz="2400" spc="-7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already</a:t>
            </a:r>
            <a:r>
              <a:rPr dirty="0" sz="2400" spc="-55" b="0">
                <a:latin typeface="Arial"/>
                <a:cs typeface="Arial"/>
              </a:rPr>
              <a:t> </a:t>
            </a:r>
            <a:r>
              <a:rPr dirty="0" sz="2400" spc="-20" b="0">
                <a:latin typeface="Arial"/>
                <a:cs typeface="Arial"/>
              </a:rPr>
              <a:t>have.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Slide</a:t>
            </a:r>
            <a:r>
              <a:rPr dirty="0" spc="-40"/>
              <a:t> </a:t>
            </a: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6242049"/>
            <a:ext cx="9156700" cy="622300"/>
            <a:chOff x="-6350" y="6242049"/>
            <a:chExt cx="9156700" cy="6223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65235" y="6463287"/>
              <a:ext cx="715518" cy="39471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39200" y="6463287"/>
              <a:ext cx="304800" cy="394712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25395" y="152400"/>
            <a:ext cx="5121402" cy="100965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12546" rIns="0" bIns="0" rtlCol="0" vert="horz">
            <a:spAutoFit/>
          </a:bodyPr>
          <a:lstStyle/>
          <a:p>
            <a:pPr marL="2195195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IT Security: </a:t>
            </a:r>
            <a:r>
              <a:rPr dirty="0" sz="3600" spc="-10"/>
              <a:t>Features</a:t>
            </a:r>
            <a:endParaRPr sz="3600"/>
          </a:p>
        </p:txBody>
      </p:sp>
      <p:sp>
        <p:nvSpPr>
          <p:cNvPr id="7" name="object 7" descr=""/>
          <p:cNvSpPr txBox="1"/>
          <p:nvPr/>
        </p:nvSpPr>
        <p:spPr>
          <a:xfrm>
            <a:off x="383540" y="1330108"/>
            <a:ext cx="2075814" cy="867410"/>
          </a:xfrm>
          <a:prstGeom prst="rect">
            <a:avLst/>
          </a:prstGeom>
        </p:spPr>
        <p:txBody>
          <a:bodyPr wrap="square" lIns="0" tIns="793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dirty="0" sz="2200" spc="-10">
                <a:solidFill>
                  <a:srgbClr val="006FC0"/>
                </a:solidFill>
                <a:latin typeface="Arial"/>
                <a:cs typeface="Arial"/>
              </a:rPr>
              <a:t>Confidentiality</a:t>
            </a:r>
            <a:r>
              <a:rPr dirty="0" sz="2200" spc="-10">
                <a:latin typeface="Arial"/>
                <a:cs typeface="Arial"/>
              </a:rPr>
              <a:t>:-</a:t>
            </a:r>
            <a:endParaRPr sz="2200">
              <a:latin typeface="Arial"/>
              <a:cs typeface="Arial"/>
            </a:endParaRPr>
          </a:p>
          <a:p>
            <a:pPr marL="622300" indent="-609600">
              <a:lnSpc>
                <a:spcPct val="100000"/>
              </a:lnSpc>
              <a:spcBef>
                <a:spcPts val="580"/>
              </a:spcBef>
              <a:buClr>
                <a:srgbClr val="0000FF"/>
              </a:buClr>
              <a:buFont typeface="Wingdings"/>
              <a:buChar char=""/>
              <a:tabLst>
                <a:tab pos="622300" algn="l"/>
              </a:tabLst>
            </a:pPr>
            <a:r>
              <a:rPr dirty="0" sz="2400" spc="-10">
                <a:latin typeface="Arial"/>
                <a:cs typeface="Arial"/>
              </a:rPr>
              <a:t>Assurance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823717" y="1805381"/>
            <a:ext cx="304038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10590" algn="l"/>
                <a:tab pos="2807970" algn="l"/>
              </a:tabLst>
            </a:pPr>
            <a:r>
              <a:rPr dirty="0" sz="2400" spc="-20">
                <a:latin typeface="Arial"/>
                <a:cs typeface="Arial"/>
              </a:rPr>
              <a:t>that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information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is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72200" y="1371600"/>
            <a:ext cx="2667000" cy="1861704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459740" y="2171827"/>
            <a:ext cx="8377555" cy="37477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46100" marR="2979420">
              <a:lnSpc>
                <a:spcPct val="100000"/>
              </a:lnSpc>
              <a:spcBef>
                <a:spcPts val="100"/>
              </a:spcBef>
              <a:tabLst>
                <a:tab pos="1809114" algn="l"/>
                <a:tab pos="2701290" algn="l"/>
                <a:tab pos="3966210" algn="l"/>
              </a:tabLst>
            </a:pPr>
            <a:r>
              <a:rPr dirty="0" sz="2400" spc="-10">
                <a:latin typeface="Arial"/>
                <a:cs typeface="Arial"/>
              </a:rPr>
              <a:t>shared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0">
                <a:latin typeface="Arial"/>
                <a:cs typeface="Arial"/>
              </a:rPr>
              <a:t>only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among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authorized </a:t>
            </a:r>
            <a:r>
              <a:rPr dirty="0" sz="2400">
                <a:latin typeface="Arial"/>
                <a:cs typeface="Arial"/>
              </a:rPr>
              <a:t>persons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or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organizations.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dirty="0" sz="2200" spc="-10">
                <a:solidFill>
                  <a:srgbClr val="006FC0"/>
                </a:solidFill>
                <a:latin typeface="Arial"/>
                <a:cs typeface="Arial"/>
              </a:rPr>
              <a:t>Integrity:-</a:t>
            </a:r>
            <a:endParaRPr sz="22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buFont typeface="Wingdings"/>
              <a:buChar char=""/>
              <a:tabLst>
                <a:tab pos="469265" algn="l"/>
              </a:tabLst>
            </a:pPr>
            <a:r>
              <a:rPr dirty="0" sz="2400">
                <a:latin typeface="Arial"/>
                <a:cs typeface="Arial"/>
              </a:rPr>
              <a:t>Assurance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that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information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is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authentic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and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complete.</a:t>
            </a:r>
            <a:endParaRPr sz="240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469900" algn="l"/>
              </a:tabLst>
            </a:pPr>
            <a:r>
              <a:rPr dirty="0" sz="2400">
                <a:latin typeface="Arial"/>
                <a:cs typeface="Arial"/>
              </a:rPr>
              <a:t>Maintaining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and assuring the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accuracy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and</a:t>
            </a:r>
            <a:r>
              <a:rPr dirty="0" sz="2400" spc="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consistency</a:t>
            </a:r>
            <a:r>
              <a:rPr dirty="0" sz="2400" spc="5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of </a:t>
            </a:r>
            <a:r>
              <a:rPr dirty="0" sz="2400">
                <a:latin typeface="Arial"/>
                <a:cs typeface="Arial"/>
              </a:rPr>
              <a:t>data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over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its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entire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life-cycle.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 spc="-10">
                <a:solidFill>
                  <a:srgbClr val="006FC0"/>
                </a:solidFill>
                <a:latin typeface="Arial"/>
                <a:cs typeface="Arial"/>
              </a:rPr>
              <a:t>Availability:-</a:t>
            </a:r>
            <a:endParaRPr sz="2400">
              <a:latin typeface="Arial"/>
              <a:cs typeface="Arial"/>
            </a:endParaRPr>
          </a:p>
          <a:p>
            <a:pPr algn="just" marL="469900" marR="6985" indent="-457200">
              <a:lnSpc>
                <a:spcPct val="100000"/>
              </a:lnSpc>
              <a:buFont typeface="Wingdings"/>
              <a:buChar char=""/>
              <a:tabLst>
                <a:tab pos="469900" algn="l"/>
              </a:tabLst>
            </a:pPr>
            <a:r>
              <a:rPr dirty="0" sz="2400">
                <a:latin typeface="Arial"/>
                <a:cs typeface="Arial"/>
              </a:rPr>
              <a:t>Assurance</a:t>
            </a:r>
            <a:r>
              <a:rPr dirty="0" sz="2400" spc="30">
                <a:latin typeface="Arial"/>
                <a:cs typeface="Arial"/>
              </a:rPr>
              <a:t>  </a:t>
            </a:r>
            <a:r>
              <a:rPr dirty="0" sz="2400">
                <a:latin typeface="Arial"/>
                <a:cs typeface="Arial"/>
              </a:rPr>
              <a:t>that</a:t>
            </a:r>
            <a:r>
              <a:rPr dirty="0" sz="2400" spc="25">
                <a:latin typeface="Arial"/>
                <a:cs typeface="Arial"/>
              </a:rPr>
              <a:t> 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35">
                <a:latin typeface="Arial"/>
                <a:cs typeface="Arial"/>
              </a:rPr>
              <a:t>  </a:t>
            </a:r>
            <a:r>
              <a:rPr dirty="0" sz="2400">
                <a:latin typeface="Arial"/>
                <a:cs typeface="Arial"/>
              </a:rPr>
              <a:t>systems</a:t>
            </a:r>
            <a:r>
              <a:rPr dirty="0" sz="2400" spc="30">
                <a:latin typeface="Arial"/>
                <a:cs typeface="Arial"/>
              </a:rPr>
              <a:t>  </a:t>
            </a:r>
            <a:r>
              <a:rPr dirty="0" sz="2400">
                <a:latin typeface="Arial"/>
                <a:cs typeface="Arial"/>
              </a:rPr>
              <a:t>responsible</a:t>
            </a:r>
            <a:r>
              <a:rPr dirty="0" sz="2400" spc="40">
                <a:latin typeface="Arial"/>
                <a:cs typeface="Arial"/>
              </a:rPr>
              <a:t>  </a:t>
            </a:r>
            <a:r>
              <a:rPr dirty="0" sz="2400">
                <a:latin typeface="Arial"/>
                <a:cs typeface="Arial"/>
              </a:rPr>
              <a:t>for</a:t>
            </a:r>
            <a:r>
              <a:rPr dirty="0" sz="2400" spc="35">
                <a:latin typeface="Arial"/>
                <a:cs typeface="Arial"/>
              </a:rPr>
              <a:t>  </a:t>
            </a:r>
            <a:r>
              <a:rPr dirty="0" sz="2400" spc="-10">
                <a:latin typeface="Arial"/>
                <a:cs typeface="Arial"/>
              </a:rPr>
              <a:t>delivering, </a:t>
            </a:r>
            <a:r>
              <a:rPr dirty="0" sz="2400">
                <a:latin typeface="Arial"/>
                <a:cs typeface="Arial"/>
              </a:rPr>
              <a:t>storing</a:t>
            </a:r>
            <a:r>
              <a:rPr dirty="0" sz="2400" spc="3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and</a:t>
            </a:r>
            <a:r>
              <a:rPr dirty="0" sz="2400" spc="40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processing</a:t>
            </a:r>
            <a:r>
              <a:rPr dirty="0" sz="2400" spc="40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information</a:t>
            </a:r>
            <a:r>
              <a:rPr dirty="0" sz="2400" spc="40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are</a:t>
            </a:r>
            <a:r>
              <a:rPr dirty="0" sz="2400" spc="40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accessible</a:t>
            </a:r>
            <a:r>
              <a:rPr dirty="0" sz="2400" spc="405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when </a:t>
            </a:r>
            <a:r>
              <a:rPr dirty="0" sz="2400">
                <a:latin typeface="Arial"/>
                <a:cs typeface="Arial"/>
              </a:rPr>
              <a:t>needed,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by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those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who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need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them.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Slide</a:t>
            </a:r>
            <a:r>
              <a:rPr dirty="0" spc="-40"/>
              <a:t> </a:t>
            </a: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40140" y="6463287"/>
            <a:ext cx="403859" cy="394712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05583" y="59435"/>
            <a:ext cx="5324094" cy="1229106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2338197" y="208533"/>
            <a:ext cx="4467860" cy="696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b="1">
                <a:solidFill>
                  <a:srgbClr val="FFFFFF"/>
                </a:solidFill>
                <a:latin typeface="Arial"/>
                <a:cs typeface="Arial"/>
              </a:rPr>
              <a:t>Forces</a:t>
            </a:r>
            <a:r>
              <a:rPr dirty="0" sz="44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4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4400" spc="-10" b="1">
                <a:solidFill>
                  <a:srgbClr val="FFFFFF"/>
                </a:solidFill>
                <a:latin typeface="Arial"/>
                <a:cs typeface="Arial"/>
              </a:rPr>
              <a:t> Nature</a:t>
            </a:r>
            <a:endParaRPr sz="44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3156" y="1456944"/>
            <a:ext cx="192633" cy="248412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650240" y="1353058"/>
            <a:ext cx="8194040" cy="4549140"/>
          </a:xfrm>
          <a:prstGeom prst="rect">
            <a:avLst/>
          </a:prstGeom>
        </p:spPr>
        <p:txBody>
          <a:bodyPr wrap="square" lIns="0" tIns="54610" rIns="0" bIns="0" rtlCol="0" vert="horz">
            <a:spAutoFit/>
          </a:bodyPr>
          <a:lstStyle/>
          <a:p>
            <a:pPr marL="12700" marR="158115">
              <a:lnSpc>
                <a:spcPct val="90000"/>
              </a:lnSpc>
              <a:spcBef>
                <a:spcPts val="430"/>
              </a:spcBef>
            </a:pPr>
            <a:r>
              <a:rPr dirty="0" sz="2800">
                <a:latin typeface="Arial"/>
                <a:cs typeface="Arial"/>
              </a:rPr>
              <a:t>Forces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of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nature,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 i="1">
                <a:latin typeface="Arial"/>
                <a:cs typeface="Arial"/>
              </a:rPr>
              <a:t>force</a:t>
            </a:r>
            <a:r>
              <a:rPr dirty="0" sz="2800" spc="-50" i="1">
                <a:latin typeface="Arial"/>
                <a:cs typeface="Arial"/>
              </a:rPr>
              <a:t> </a:t>
            </a:r>
            <a:r>
              <a:rPr dirty="0" sz="2800" i="1">
                <a:latin typeface="Arial"/>
                <a:cs typeface="Arial"/>
              </a:rPr>
              <a:t>majeure,</a:t>
            </a:r>
            <a:r>
              <a:rPr dirty="0" sz="2800" spc="-25" i="1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or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acts</a:t>
            </a:r>
            <a:r>
              <a:rPr dirty="0" sz="2800" spc="-8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of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God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 spc="-25">
                <a:latin typeface="Arial"/>
                <a:cs typeface="Arial"/>
              </a:rPr>
              <a:t>are </a:t>
            </a:r>
            <a:r>
              <a:rPr dirty="0" sz="2800">
                <a:latin typeface="Arial"/>
                <a:cs typeface="Arial"/>
              </a:rPr>
              <a:t>dangerous</a:t>
            </a:r>
            <a:r>
              <a:rPr dirty="0" sz="2800" spc="-7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because</a:t>
            </a:r>
            <a:r>
              <a:rPr dirty="0" sz="2800" spc="-8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they</a:t>
            </a:r>
            <a:r>
              <a:rPr dirty="0" sz="2800" spc="-9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are</a:t>
            </a:r>
            <a:r>
              <a:rPr dirty="0" sz="2800" spc="-8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unexpected</a:t>
            </a:r>
            <a:r>
              <a:rPr dirty="0" sz="2800" spc="-8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and</a:t>
            </a:r>
            <a:r>
              <a:rPr dirty="0" sz="2800" spc="-80">
                <a:latin typeface="Arial"/>
                <a:cs typeface="Arial"/>
              </a:rPr>
              <a:t> </a:t>
            </a:r>
            <a:r>
              <a:rPr dirty="0" sz="2800" spc="-25">
                <a:latin typeface="Arial"/>
                <a:cs typeface="Arial"/>
              </a:rPr>
              <a:t>can </a:t>
            </a:r>
            <a:r>
              <a:rPr dirty="0" sz="2800">
                <a:latin typeface="Arial"/>
                <a:cs typeface="Arial"/>
              </a:rPr>
              <a:t>occur</a:t>
            </a:r>
            <a:r>
              <a:rPr dirty="0" sz="2800" spc="-6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with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very</a:t>
            </a:r>
            <a:r>
              <a:rPr dirty="0" sz="2800" spc="-6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little</a:t>
            </a:r>
            <a:r>
              <a:rPr dirty="0" sz="2800" spc="-65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warning</a:t>
            </a:r>
            <a:endParaRPr sz="2800">
              <a:latin typeface="Arial"/>
              <a:cs typeface="Arial"/>
            </a:endParaRPr>
          </a:p>
          <a:p>
            <a:pPr marL="12700" marR="5080">
              <a:lnSpc>
                <a:spcPts val="3020"/>
              </a:lnSpc>
              <a:spcBef>
                <a:spcPts val="720"/>
              </a:spcBef>
            </a:pPr>
            <a:r>
              <a:rPr dirty="0" sz="2800">
                <a:latin typeface="Arial"/>
                <a:cs typeface="Arial"/>
              </a:rPr>
              <a:t>Can</a:t>
            </a:r>
            <a:r>
              <a:rPr dirty="0" sz="2800" spc="-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disrupt</a:t>
            </a:r>
            <a:r>
              <a:rPr dirty="0" sz="2800" spc="-6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not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only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the</a:t>
            </a:r>
            <a:r>
              <a:rPr dirty="0" sz="2800" spc="-6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lives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of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individuals,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but</a:t>
            </a:r>
            <a:r>
              <a:rPr dirty="0" sz="2800" spc="-60">
                <a:latin typeface="Arial"/>
                <a:cs typeface="Arial"/>
              </a:rPr>
              <a:t> </a:t>
            </a:r>
            <a:r>
              <a:rPr dirty="0" sz="2800" spc="-20">
                <a:latin typeface="Arial"/>
                <a:cs typeface="Arial"/>
              </a:rPr>
              <a:t>also </a:t>
            </a:r>
            <a:r>
              <a:rPr dirty="0" sz="2800">
                <a:latin typeface="Arial"/>
                <a:cs typeface="Arial"/>
              </a:rPr>
              <a:t>the</a:t>
            </a:r>
            <a:r>
              <a:rPr dirty="0" sz="2800" spc="-6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storage,</a:t>
            </a:r>
            <a:r>
              <a:rPr dirty="0" sz="2800" spc="-7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transmission,</a:t>
            </a:r>
            <a:r>
              <a:rPr dirty="0" sz="2800" spc="-6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and</a:t>
            </a:r>
            <a:r>
              <a:rPr dirty="0" sz="2800" spc="-7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use</a:t>
            </a:r>
            <a:r>
              <a:rPr dirty="0" sz="2800" spc="-6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of</a:t>
            </a:r>
            <a:r>
              <a:rPr dirty="0" sz="2800" spc="-75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information</a:t>
            </a:r>
            <a:endParaRPr sz="2800">
              <a:latin typeface="Arial"/>
              <a:cs typeface="Arial"/>
            </a:endParaRPr>
          </a:p>
          <a:p>
            <a:pPr marL="12700" marR="78740">
              <a:lnSpc>
                <a:spcPts val="3030"/>
              </a:lnSpc>
              <a:spcBef>
                <a:spcPts val="670"/>
              </a:spcBef>
            </a:pPr>
            <a:r>
              <a:rPr dirty="0" sz="2800">
                <a:latin typeface="Arial"/>
                <a:cs typeface="Arial"/>
              </a:rPr>
              <a:t>Include</a:t>
            </a:r>
            <a:r>
              <a:rPr dirty="0" sz="2800" spc="-8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fire,</a:t>
            </a:r>
            <a:r>
              <a:rPr dirty="0" sz="2800" spc="-8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flood,</a:t>
            </a:r>
            <a:r>
              <a:rPr dirty="0" sz="2800" spc="-8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earthquake,</a:t>
            </a:r>
            <a:r>
              <a:rPr dirty="0" sz="2800" spc="-8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and</a:t>
            </a:r>
            <a:r>
              <a:rPr dirty="0" sz="2800" spc="-6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lightning</a:t>
            </a:r>
            <a:r>
              <a:rPr dirty="0" sz="2800" spc="-7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as</a:t>
            </a:r>
            <a:r>
              <a:rPr dirty="0" sz="2800" spc="-75">
                <a:latin typeface="Arial"/>
                <a:cs typeface="Arial"/>
              </a:rPr>
              <a:t> </a:t>
            </a:r>
            <a:r>
              <a:rPr dirty="0" sz="2800" spc="-20">
                <a:latin typeface="Arial"/>
                <a:cs typeface="Arial"/>
              </a:rPr>
              <a:t>well </a:t>
            </a:r>
            <a:r>
              <a:rPr dirty="0" sz="2800">
                <a:latin typeface="Arial"/>
                <a:cs typeface="Arial"/>
              </a:rPr>
              <a:t>as</a:t>
            </a:r>
            <a:r>
              <a:rPr dirty="0" sz="2800" spc="-7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volcanic</a:t>
            </a:r>
            <a:r>
              <a:rPr dirty="0" sz="2800" spc="-6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eruption</a:t>
            </a:r>
            <a:r>
              <a:rPr dirty="0" sz="2800" spc="-7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and</a:t>
            </a:r>
            <a:r>
              <a:rPr dirty="0" sz="2800" spc="-6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insect</a:t>
            </a:r>
            <a:r>
              <a:rPr dirty="0" sz="2800" spc="-85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infestation</a:t>
            </a:r>
            <a:endParaRPr sz="2800">
              <a:latin typeface="Arial"/>
              <a:cs typeface="Arial"/>
            </a:endParaRPr>
          </a:p>
          <a:p>
            <a:pPr marL="12700" marR="434340">
              <a:lnSpc>
                <a:spcPct val="90000"/>
              </a:lnSpc>
              <a:spcBef>
                <a:spcPts val="625"/>
              </a:spcBef>
            </a:pPr>
            <a:r>
              <a:rPr dirty="0" sz="2800">
                <a:latin typeface="Arial"/>
                <a:cs typeface="Arial"/>
              </a:rPr>
              <a:t>Since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it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is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not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possible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to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avoid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many</a:t>
            </a:r>
            <a:r>
              <a:rPr dirty="0" sz="2800" spc="-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of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these </a:t>
            </a:r>
            <a:r>
              <a:rPr dirty="0" sz="2800">
                <a:latin typeface="Arial"/>
                <a:cs typeface="Arial"/>
              </a:rPr>
              <a:t>threats,</a:t>
            </a:r>
            <a:r>
              <a:rPr dirty="0" sz="2800" spc="-11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management</a:t>
            </a:r>
            <a:r>
              <a:rPr dirty="0" sz="2800" spc="-8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must</a:t>
            </a:r>
            <a:r>
              <a:rPr dirty="0" sz="2800" spc="-10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implement</a:t>
            </a:r>
            <a:r>
              <a:rPr dirty="0" sz="2800" spc="-8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controls</a:t>
            </a:r>
            <a:r>
              <a:rPr dirty="0" sz="2800" spc="-110">
                <a:latin typeface="Arial"/>
                <a:cs typeface="Arial"/>
              </a:rPr>
              <a:t> </a:t>
            </a:r>
            <a:r>
              <a:rPr dirty="0" sz="2800" spc="-25">
                <a:latin typeface="Arial"/>
                <a:cs typeface="Arial"/>
              </a:rPr>
              <a:t>to </a:t>
            </a:r>
            <a:r>
              <a:rPr dirty="0" sz="2800">
                <a:latin typeface="Arial"/>
                <a:cs typeface="Arial"/>
              </a:rPr>
              <a:t>limit</a:t>
            </a:r>
            <a:r>
              <a:rPr dirty="0" sz="2800" spc="-8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damage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and</a:t>
            </a:r>
            <a:r>
              <a:rPr dirty="0" sz="2800" spc="-8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also</a:t>
            </a:r>
            <a:r>
              <a:rPr dirty="0" sz="2800" spc="-8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prepare</a:t>
            </a:r>
            <a:r>
              <a:rPr dirty="0" sz="2800" spc="-7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contingency</a:t>
            </a:r>
            <a:r>
              <a:rPr dirty="0" sz="2800" spc="-75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plans </a:t>
            </a:r>
            <a:r>
              <a:rPr dirty="0" sz="2800">
                <a:latin typeface="Arial"/>
                <a:cs typeface="Arial"/>
              </a:rPr>
              <a:t>for</a:t>
            </a:r>
            <a:r>
              <a:rPr dirty="0" sz="2800" spc="-8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continued</a:t>
            </a:r>
            <a:r>
              <a:rPr dirty="0" sz="2800" spc="-65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operations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3156" y="2694432"/>
            <a:ext cx="192633" cy="248412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3156" y="3547871"/>
            <a:ext cx="192633" cy="248411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3156" y="4401311"/>
            <a:ext cx="192633" cy="248412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8759152" y="684228"/>
            <a:ext cx="362585" cy="990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50" spc="-10">
                <a:solidFill>
                  <a:srgbClr val="EAEAEA"/>
                </a:solidFill>
                <a:latin typeface="Arial"/>
                <a:cs typeface="Arial"/>
              </a:rPr>
              <a:t>Snowstorms</a:t>
            </a:r>
            <a:endParaRPr sz="45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167103" y="105114"/>
            <a:ext cx="762000" cy="52133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14300" marR="227329" indent="-102235">
              <a:lnSpc>
                <a:spcPct val="144300"/>
              </a:lnSpc>
              <a:spcBef>
                <a:spcPts val="90"/>
              </a:spcBef>
            </a:pPr>
            <a:r>
              <a:rPr dirty="0" sz="450" spc="-10">
                <a:solidFill>
                  <a:srgbClr val="EAEAEA"/>
                </a:solidFill>
                <a:latin typeface="Arial"/>
                <a:cs typeface="Arial"/>
              </a:rPr>
              <a:t>Earthquakes</a:t>
            </a:r>
            <a:r>
              <a:rPr dirty="0" sz="450" spc="500">
                <a:solidFill>
                  <a:srgbClr val="EAEAEA"/>
                </a:solidFill>
                <a:latin typeface="Arial"/>
                <a:cs typeface="Arial"/>
              </a:rPr>
              <a:t> </a:t>
            </a:r>
            <a:r>
              <a:rPr dirty="0" sz="450" spc="-10">
                <a:solidFill>
                  <a:srgbClr val="EAEAEA"/>
                </a:solidFill>
                <a:latin typeface="Arial"/>
                <a:cs typeface="Arial"/>
              </a:rPr>
              <a:t>Thunderstorms</a:t>
            </a:r>
            <a:endParaRPr sz="450">
              <a:latin typeface="Arial"/>
              <a:cs typeface="Arial"/>
            </a:endParaRPr>
          </a:p>
          <a:p>
            <a:pPr marL="317500" marR="151130" indent="-85725">
              <a:lnSpc>
                <a:spcPct val="143100"/>
              </a:lnSpc>
              <a:spcBef>
                <a:spcPts val="50"/>
              </a:spcBef>
            </a:pPr>
            <a:r>
              <a:rPr dirty="0" sz="450" spc="-10">
                <a:solidFill>
                  <a:srgbClr val="EAEAEA"/>
                </a:solidFill>
                <a:latin typeface="Arial"/>
                <a:cs typeface="Arial"/>
              </a:rPr>
              <a:t>Tornadoes</a:t>
            </a:r>
            <a:r>
              <a:rPr dirty="0" sz="450" spc="500">
                <a:solidFill>
                  <a:srgbClr val="EAEAEA"/>
                </a:solidFill>
                <a:latin typeface="Arial"/>
                <a:cs typeface="Arial"/>
              </a:rPr>
              <a:t> </a:t>
            </a:r>
            <a:r>
              <a:rPr dirty="0" sz="450" spc="-10">
                <a:solidFill>
                  <a:srgbClr val="EAEAEA"/>
                </a:solidFill>
                <a:latin typeface="Arial"/>
                <a:cs typeface="Arial"/>
              </a:rPr>
              <a:t>Vo</a:t>
            </a:r>
            <a:r>
              <a:rPr dirty="0" sz="450" spc="-10">
                <a:solidFill>
                  <a:srgbClr val="EAEAEA"/>
                </a:solidFill>
                <a:latin typeface="Arial"/>
                <a:cs typeface="Arial"/>
              </a:rPr>
              <a:t>l</a:t>
            </a:r>
            <a:r>
              <a:rPr dirty="0" sz="450" spc="-10">
                <a:latin typeface="Arial"/>
                <a:cs typeface="Arial"/>
              </a:rPr>
              <a:t>l</a:t>
            </a:r>
            <a:r>
              <a:rPr dirty="0" sz="450" spc="-10">
                <a:solidFill>
                  <a:srgbClr val="EAEAEA"/>
                </a:solidFill>
                <a:latin typeface="Arial"/>
                <a:cs typeface="Arial"/>
              </a:rPr>
              <a:t>canoes</a:t>
            </a:r>
            <a:endParaRPr sz="450">
              <a:latin typeface="Arial"/>
              <a:cs typeface="Arial"/>
            </a:endParaRPr>
          </a:p>
          <a:p>
            <a:pPr marL="452755">
              <a:lnSpc>
                <a:spcPct val="100000"/>
              </a:lnSpc>
              <a:spcBef>
                <a:spcPts val="210"/>
              </a:spcBef>
            </a:pPr>
            <a:r>
              <a:rPr dirty="0" sz="450" spc="-10">
                <a:solidFill>
                  <a:srgbClr val="EAEAEA"/>
                </a:solidFill>
                <a:latin typeface="Arial"/>
                <a:cs typeface="Arial"/>
              </a:rPr>
              <a:t>Hurr</a:t>
            </a:r>
            <a:r>
              <a:rPr dirty="0" sz="450" spc="-10">
                <a:solidFill>
                  <a:srgbClr val="EAEAEA"/>
                </a:solidFill>
                <a:latin typeface="Arial"/>
                <a:cs typeface="Arial"/>
              </a:rPr>
              <a:t>i</a:t>
            </a:r>
            <a:r>
              <a:rPr dirty="0" sz="450" spc="-10">
                <a:latin typeface="Arial"/>
                <a:cs typeface="Arial"/>
              </a:rPr>
              <a:t>i</a:t>
            </a:r>
            <a:r>
              <a:rPr dirty="0" sz="450" spc="-10">
                <a:solidFill>
                  <a:srgbClr val="EAEAEA"/>
                </a:solidFill>
                <a:latin typeface="Arial"/>
                <a:cs typeface="Arial"/>
              </a:rPr>
              <a:t>canes</a:t>
            </a:r>
            <a:endParaRPr sz="45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261655" y="715218"/>
            <a:ext cx="131445" cy="990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50" spc="-10">
                <a:solidFill>
                  <a:srgbClr val="EAEAEA"/>
                </a:solidFill>
                <a:latin typeface="Arial"/>
                <a:cs typeface="Arial"/>
              </a:rPr>
              <a:t>F</a:t>
            </a:r>
            <a:r>
              <a:rPr dirty="0" sz="450" spc="-10">
                <a:solidFill>
                  <a:srgbClr val="EAEAEA"/>
                </a:solidFill>
                <a:latin typeface="Arial"/>
                <a:cs typeface="Arial"/>
              </a:rPr>
              <a:t>i</a:t>
            </a:r>
            <a:r>
              <a:rPr dirty="0" sz="450" spc="-10">
                <a:latin typeface="Arial"/>
                <a:cs typeface="Arial"/>
              </a:rPr>
              <a:t>i</a:t>
            </a:r>
            <a:r>
              <a:rPr dirty="0" sz="450" spc="-10">
                <a:solidFill>
                  <a:srgbClr val="EAEAEA"/>
                </a:solidFill>
                <a:latin typeface="Arial"/>
                <a:cs typeface="Arial"/>
              </a:rPr>
              <a:t>re</a:t>
            </a:r>
            <a:endParaRPr sz="45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7210721" y="557225"/>
            <a:ext cx="318135" cy="990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50" spc="-10">
                <a:solidFill>
                  <a:srgbClr val="EAEAEA"/>
                </a:solidFill>
                <a:latin typeface="Arial"/>
                <a:cs typeface="Arial"/>
              </a:rPr>
              <a:t>Lands</a:t>
            </a:r>
            <a:r>
              <a:rPr dirty="0" sz="450" spc="-10">
                <a:solidFill>
                  <a:srgbClr val="EAEAEA"/>
                </a:solidFill>
                <a:latin typeface="Arial"/>
                <a:cs typeface="Arial"/>
              </a:rPr>
              <a:t>l</a:t>
            </a:r>
            <a:r>
              <a:rPr dirty="0" sz="450" spc="-10">
                <a:latin typeface="Arial"/>
                <a:cs typeface="Arial"/>
              </a:rPr>
              <a:t>l</a:t>
            </a:r>
            <a:r>
              <a:rPr dirty="0" sz="450" spc="-10">
                <a:solidFill>
                  <a:srgbClr val="EAEAEA"/>
                </a:solidFill>
                <a:latin typeface="Arial"/>
                <a:cs typeface="Arial"/>
              </a:rPr>
              <a:t>i</a:t>
            </a:r>
            <a:r>
              <a:rPr dirty="0" sz="450" spc="-10">
                <a:latin typeface="Arial"/>
                <a:cs typeface="Arial"/>
              </a:rPr>
              <a:t>i</a:t>
            </a:r>
            <a:r>
              <a:rPr dirty="0" sz="450" spc="-10">
                <a:solidFill>
                  <a:srgbClr val="EAEAEA"/>
                </a:solidFill>
                <a:latin typeface="Arial"/>
                <a:cs typeface="Arial"/>
              </a:rPr>
              <a:t>des</a:t>
            </a:r>
            <a:endParaRPr sz="45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7379599" y="200421"/>
            <a:ext cx="535305" cy="3130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47955" marR="5080" indent="48260">
              <a:lnSpc>
                <a:spcPct val="139900"/>
              </a:lnSpc>
              <a:spcBef>
                <a:spcPts val="90"/>
              </a:spcBef>
            </a:pPr>
            <a:r>
              <a:rPr dirty="0" sz="450" spc="-10">
                <a:solidFill>
                  <a:srgbClr val="EAEAEA"/>
                </a:solidFill>
                <a:latin typeface="Arial"/>
                <a:cs typeface="Arial"/>
              </a:rPr>
              <a:t>W</a:t>
            </a:r>
            <a:r>
              <a:rPr dirty="0" sz="450" spc="-10">
                <a:solidFill>
                  <a:srgbClr val="EAEAEA"/>
                </a:solidFill>
                <a:latin typeface="Arial"/>
                <a:cs typeface="Arial"/>
              </a:rPr>
              <a:t>i</a:t>
            </a:r>
            <a:r>
              <a:rPr dirty="0" sz="450" spc="-10">
                <a:latin typeface="Arial"/>
                <a:cs typeface="Arial"/>
              </a:rPr>
              <a:t>i</a:t>
            </a:r>
            <a:r>
              <a:rPr dirty="0" sz="450" spc="-10">
                <a:solidFill>
                  <a:srgbClr val="EAEAEA"/>
                </a:solidFill>
                <a:latin typeface="Arial"/>
                <a:cs typeface="Arial"/>
              </a:rPr>
              <a:t>ndstorms</a:t>
            </a:r>
            <a:r>
              <a:rPr dirty="0" sz="450" spc="500">
                <a:solidFill>
                  <a:srgbClr val="EAEAEA"/>
                </a:solidFill>
                <a:latin typeface="Arial"/>
                <a:cs typeface="Arial"/>
              </a:rPr>
              <a:t> </a:t>
            </a:r>
            <a:r>
              <a:rPr dirty="0" sz="450" spc="-10">
                <a:solidFill>
                  <a:srgbClr val="EAEAEA"/>
                </a:solidFill>
                <a:latin typeface="Arial"/>
                <a:cs typeface="Arial"/>
              </a:rPr>
              <a:t>Hum</a:t>
            </a:r>
            <a:r>
              <a:rPr dirty="0" sz="450" spc="-10">
                <a:solidFill>
                  <a:srgbClr val="EAEAEA"/>
                </a:solidFill>
                <a:latin typeface="Arial"/>
                <a:cs typeface="Arial"/>
              </a:rPr>
              <a:t>i</a:t>
            </a:r>
            <a:r>
              <a:rPr dirty="0" sz="450" spc="-10">
                <a:latin typeface="Arial"/>
                <a:cs typeface="Arial"/>
              </a:rPr>
              <a:t>i</a:t>
            </a:r>
            <a:r>
              <a:rPr dirty="0" sz="450" spc="-10">
                <a:solidFill>
                  <a:srgbClr val="EAEAEA"/>
                </a:solidFill>
                <a:latin typeface="Arial"/>
                <a:cs typeface="Arial"/>
              </a:rPr>
              <a:t>d</a:t>
            </a:r>
            <a:r>
              <a:rPr dirty="0" sz="450" spc="-10">
                <a:solidFill>
                  <a:srgbClr val="EAEAEA"/>
                </a:solidFill>
                <a:latin typeface="Arial"/>
                <a:cs typeface="Arial"/>
              </a:rPr>
              <a:t>i</a:t>
            </a:r>
            <a:r>
              <a:rPr dirty="0" sz="450" spc="-10">
                <a:latin typeface="Arial"/>
                <a:cs typeface="Arial"/>
              </a:rPr>
              <a:t>i</a:t>
            </a:r>
            <a:r>
              <a:rPr dirty="0" sz="450" spc="-10">
                <a:solidFill>
                  <a:srgbClr val="EAEAEA"/>
                </a:solidFill>
                <a:latin typeface="Arial"/>
                <a:cs typeface="Arial"/>
              </a:rPr>
              <a:t>ty</a:t>
            </a:r>
            <a:endParaRPr sz="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dirty="0" sz="450" spc="-10">
                <a:solidFill>
                  <a:srgbClr val="EAEAEA"/>
                </a:solidFill>
                <a:latin typeface="Arial"/>
                <a:cs typeface="Arial"/>
              </a:rPr>
              <a:t>Ava</a:t>
            </a:r>
            <a:r>
              <a:rPr dirty="0" sz="450" spc="-10">
                <a:solidFill>
                  <a:srgbClr val="EAEAEA"/>
                </a:solidFill>
                <a:latin typeface="Arial"/>
                <a:cs typeface="Arial"/>
              </a:rPr>
              <a:t>l</a:t>
            </a:r>
            <a:r>
              <a:rPr dirty="0" sz="450" spc="-10">
                <a:latin typeface="Arial"/>
                <a:cs typeface="Arial"/>
              </a:rPr>
              <a:t>l</a:t>
            </a:r>
            <a:r>
              <a:rPr dirty="0" sz="450" spc="-10">
                <a:solidFill>
                  <a:srgbClr val="EAEAEA"/>
                </a:solidFill>
                <a:latin typeface="Arial"/>
                <a:cs typeface="Arial"/>
              </a:rPr>
              <a:t>anche</a:t>
            </a:r>
            <a:endParaRPr sz="45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7801376" y="118664"/>
            <a:ext cx="209550" cy="990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50" spc="-10">
                <a:solidFill>
                  <a:srgbClr val="EAEAEA"/>
                </a:solidFill>
                <a:latin typeface="Arial"/>
                <a:cs typeface="Arial"/>
              </a:rPr>
              <a:t>F</a:t>
            </a:r>
            <a:r>
              <a:rPr dirty="0" sz="450" spc="-10">
                <a:solidFill>
                  <a:srgbClr val="EAEAEA"/>
                </a:solidFill>
                <a:latin typeface="Arial"/>
                <a:cs typeface="Arial"/>
              </a:rPr>
              <a:t>l</a:t>
            </a:r>
            <a:r>
              <a:rPr dirty="0" sz="450" spc="-10">
                <a:latin typeface="Arial"/>
                <a:cs typeface="Arial"/>
              </a:rPr>
              <a:t>l</a:t>
            </a:r>
            <a:r>
              <a:rPr dirty="0" sz="450" spc="-10">
                <a:solidFill>
                  <a:srgbClr val="EAEAEA"/>
                </a:solidFill>
                <a:latin typeface="Arial"/>
                <a:cs typeface="Arial"/>
              </a:rPr>
              <a:t>oods</a:t>
            </a:r>
            <a:endParaRPr sz="450">
              <a:latin typeface="Arial"/>
              <a:cs typeface="Arial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55259" y="133502"/>
            <a:ext cx="1438517" cy="904538"/>
          </a:xfrm>
          <a:prstGeom prst="rect">
            <a:avLst/>
          </a:prstGeom>
        </p:spPr>
      </p:pic>
      <p:sp>
        <p:nvSpPr>
          <p:cNvPr id="17" name="object 1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Slide</a:t>
            </a:r>
            <a:r>
              <a:rPr dirty="0" spc="-40"/>
              <a:t> </a:t>
            </a: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6242049"/>
            <a:ext cx="9156700" cy="622300"/>
            <a:chOff x="-6350" y="6242049"/>
            <a:chExt cx="9156700" cy="6223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6176" y="6463287"/>
              <a:ext cx="715518" cy="39471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0140" y="6463287"/>
              <a:ext cx="403859" cy="394712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92964" y="0"/>
            <a:ext cx="9051290" cy="1529715"/>
            <a:chOff x="92964" y="0"/>
            <a:chExt cx="9051290" cy="1529715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964" y="0"/>
              <a:ext cx="9051036" cy="91973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12264" y="409955"/>
              <a:ext cx="4952238" cy="111937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4548" rIns="0" bIns="0" rtlCol="0" vert="horz">
            <a:spAutoFit/>
          </a:bodyPr>
          <a:lstStyle/>
          <a:p>
            <a:pPr marL="2312035" marR="5080" indent="-2019935">
              <a:lnSpc>
                <a:spcPct val="100000"/>
              </a:lnSpc>
              <a:spcBef>
                <a:spcPts val="95"/>
              </a:spcBef>
            </a:pPr>
            <a:r>
              <a:rPr dirty="0" sz="4000"/>
              <a:t>Deviations</a:t>
            </a:r>
            <a:r>
              <a:rPr dirty="0" sz="4000" spc="-120"/>
              <a:t> </a:t>
            </a:r>
            <a:r>
              <a:rPr dirty="0" sz="4000"/>
              <a:t>in</a:t>
            </a:r>
            <a:r>
              <a:rPr dirty="0" sz="4000" spc="-125"/>
              <a:t> </a:t>
            </a:r>
            <a:r>
              <a:rPr dirty="0" sz="4000"/>
              <a:t>Quality</a:t>
            </a:r>
            <a:r>
              <a:rPr dirty="0" sz="4000" spc="-130"/>
              <a:t> </a:t>
            </a:r>
            <a:r>
              <a:rPr dirty="0" sz="4000"/>
              <a:t>of</a:t>
            </a:r>
            <a:r>
              <a:rPr dirty="0" sz="4000" spc="-130"/>
              <a:t> </a:t>
            </a:r>
            <a:r>
              <a:rPr dirty="0" sz="4000"/>
              <a:t>Service</a:t>
            </a:r>
            <a:r>
              <a:rPr dirty="0" sz="4000" spc="-110"/>
              <a:t> </a:t>
            </a:r>
            <a:r>
              <a:rPr dirty="0" sz="4000" spc="-25"/>
              <a:t>by </a:t>
            </a:r>
            <a:r>
              <a:rPr dirty="0" sz="4000"/>
              <a:t>Service</a:t>
            </a:r>
            <a:r>
              <a:rPr dirty="0" sz="4000" spc="-165"/>
              <a:t> </a:t>
            </a:r>
            <a:r>
              <a:rPr dirty="0" sz="4000" spc="-10"/>
              <a:t>Providers</a:t>
            </a:r>
            <a:endParaRPr sz="4000"/>
          </a:p>
        </p:txBody>
      </p:sp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3156" y="1950720"/>
            <a:ext cx="192633" cy="248412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3156" y="2804160"/>
            <a:ext cx="192633" cy="248412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3156" y="3657600"/>
            <a:ext cx="192633" cy="248412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19176" y="4575428"/>
            <a:ext cx="125808" cy="85344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19176" y="4977891"/>
            <a:ext cx="125808" cy="85344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19176" y="5380228"/>
            <a:ext cx="125808" cy="85343"/>
          </a:xfrm>
          <a:prstGeom prst="rect">
            <a:avLst/>
          </a:prstGeom>
        </p:spPr>
      </p:pic>
      <p:sp>
        <p:nvSpPr>
          <p:cNvPr id="15" name="object 15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599433" rIns="0" bIns="0" rtlCol="0" vert="horz">
            <a:spAutoFit/>
          </a:bodyPr>
          <a:lstStyle/>
          <a:p>
            <a:pPr marL="12700" marR="400050">
              <a:lnSpc>
                <a:spcPts val="3020"/>
              </a:lnSpc>
              <a:spcBef>
                <a:spcPts val="480"/>
              </a:spcBef>
            </a:pPr>
            <a:r>
              <a:rPr dirty="0" b="0">
                <a:latin typeface="Arial"/>
                <a:cs typeface="Arial"/>
              </a:rPr>
              <a:t>Situations</a:t>
            </a:r>
            <a:r>
              <a:rPr dirty="0" spc="-7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of</a:t>
            </a:r>
            <a:r>
              <a:rPr dirty="0" spc="-7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product</a:t>
            </a:r>
            <a:r>
              <a:rPr dirty="0" spc="-7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or</a:t>
            </a:r>
            <a:r>
              <a:rPr dirty="0" spc="-7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services</a:t>
            </a:r>
            <a:r>
              <a:rPr dirty="0" spc="-7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not</a:t>
            </a:r>
            <a:r>
              <a:rPr dirty="0" spc="-8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delivered</a:t>
            </a:r>
            <a:r>
              <a:rPr dirty="0" spc="-55" b="0">
                <a:latin typeface="Arial"/>
                <a:cs typeface="Arial"/>
              </a:rPr>
              <a:t> </a:t>
            </a:r>
            <a:r>
              <a:rPr dirty="0" spc="-25" b="0">
                <a:latin typeface="Arial"/>
                <a:cs typeface="Arial"/>
              </a:rPr>
              <a:t>as </a:t>
            </a:r>
            <a:r>
              <a:rPr dirty="0" spc="-10" b="0">
                <a:latin typeface="Arial"/>
                <a:cs typeface="Arial"/>
              </a:rPr>
              <a:t>expected</a:t>
            </a:r>
          </a:p>
          <a:p>
            <a:pPr marL="12700" marR="1222375">
              <a:lnSpc>
                <a:spcPts val="3020"/>
              </a:lnSpc>
              <a:spcBef>
                <a:spcPts val="680"/>
              </a:spcBef>
            </a:pPr>
            <a:r>
              <a:rPr dirty="0" b="0">
                <a:latin typeface="Arial"/>
                <a:cs typeface="Arial"/>
              </a:rPr>
              <a:t>Information</a:t>
            </a:r>
            <a:r>
              <a:rPr dirty="0" spc="-8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system</a:t>
            </a:r>
            <a:r>
              <a:rPr dirty="0" spc="-9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depends</a:t>
            </a:r>
            <a:r>
              <a:rPr dirty="0" spc="-8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on</a:t>
            </a:r>
            <a:r>
              <a:rPr dirty="0" spc="-8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many</a:t>
            </a:r>
            <a:r>
              <a:rPr dirty="0" spc="-75" b="0">
                <a:latin typeface="Arial"/>
                <a:cs typeface="Arial"/>
              </a:rPr>
              <a:t> </a:t>
            </a:r>
            <a:r>
              <a:rPr dirty="0" spc="-10" b="0">
                <a:latin typeface="Arial"/>
                <a:cs typeface="Arial"/>
              </a:rPr>
              <a:t>inter- </a:t>
            </a:r>
            <a:r>
              <a:rPr dirty="0" b="0">
                <a:latin typeface="Arial"/>
                <a:cs typeface="Arial"/>
              </a:rPr>
              <a:t>dependent</a:t>
            </a:r>
            <a:r>
              <a:rPr dirty="0" spc="-7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support</a:t>
            </a:r>
            <a:r>
              <a:rPr dirty="0" spc="-70" b="0">
                <a:latin typeface="Arial"/>
                <a:cs typeface="Arial"/>
              </a:rPr>
              <a:t> </a:t>
            </a:r>
            <a:r>
              <a:rPr dirty="0" spc="-10" b="0">
                <a:latin typeface="Arial"/>
                <a:cs typeface="Arial"/>
              </a:rPr>
              <a:t>systems</a:t>
            </a:r>
          </a:p>
          <a:p>
            <a:pPr marL="12700" marR="5080">
              <a:lnSpc>
                <a:spcPts val="3030"/>
              </a:lnSpc>
              <a:spcBef>
                <a:spcPts val="675"/>
              </a:spcBef>
            </a:pPr>
            <a:r>
              <a:rPr dirty="0" b="0">
                <a:latin typeface="Arial"/>
                <a:cs typeface="Arial"/>
              </a:rPr>
              <a:t>Three</a:t>
            </a:r>
            <a:r>
              <a:rPr dirty="0" spc="-6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sets</a:t>
            </a:r>
            <a:r>
              <a:rPr dirty="0" spc="-7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of</a:t>
            </a:r>
            <a:r>
              <a:rPr dirty="0" spc="-7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service</a:t>
            </a:r>
            <a:r>
              <a:rPr dirty="0" spc="-8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issues</a:t>
            </a:r>
            <a:r>
              <a:rPr dirty="0" spc="-7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that</a:t>
            </a:r>
            <a:r>
              <a:rPr dirty="0" spc="-7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dramatically</a:t>
            </a:r>
            <a:r>
              <a:rPr dirty="0" spc="-70" b="0">
                <a:latin typeface="Arial"/>
                <a:cs typeface="Arial"/>
              </a:rPr>
              <a:t> </a:t>
            </a:r>
            <a:r>
              <a:rPr dirty="0" spc="-10" b="0">
                <a:latin typeface="Arial"/>
                <a:cs typeface="Arial"/>
              </a:rPr>
              <a:t>affect </a:t>
            </a:r>
            <a:r>
              <a:rPr dirty="0" b="0">
                <a:latin typeface="Arial"/>
                <a:cs typeface="Arial"/>
              </a:rPr>
              <a:t>the</a:t>
            </a:r>
            <a:r>
              <a:rPr dirty="0" spc="-7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availability</a:t>
            </a:r>
            <a:r>
              <a:rPr dirty="0" spc="-8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of</a:t>
            </a:r>
            <a:r>
              <a:rPr dirty="0" spc="-8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information</a:t>
            </a:r>
            <a:r>
              <a:rPr dirty="0" spc="-6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and</a:t>
            </a:r>
            <a:r>
              <a:rPr dirty="0" spc="-8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systems</a:t>
            </a:r>
            <a:r>
              <a:rPr dirty="0" spc="-80" b="0">
                <a:latin typeface="Arial"/>
                <a:cs typeface="Arial"/>
              </a:rPr>
              <a:t> </a:t>
            </a:r>
            <a:r>
              <a:rPr dirty="0" spc="-25" b="0">
                <a:latin typeface="Arial"/>
                <a:cs typeface="Arial"/>
              </a:rPr>
              <a:t>are</a:t>
            </a:r>
          </a:p>
          <a:p>
            <a:pPr marL="413384" marR="5066030">
              <a:lnSpc>
                <a:spcPts val="3170"/>
              </a:lnSpc>
              <a:spcBef>
                <a:spcPts val="60"/>
              </a:spcBef>
            </a:pPr>
            <a:r>
              <a:rPr dirty="0" sz="2400" b="0">
                <a:latin typeface="Arial"/>
                <a:cs typeface="Arial"/>
              </a:rPr>
              <a:t>Internet</a:t>
            </a:r>
            <a:r>
              <a:rPr dirty="0" sz="2400" spc="-70" b="0">
                <a:latin typeface="Arial"/>
                <a:cs typeface="Arial"/>
              </a:rPr>
              <a:t> </a:t>
            </a:r>
            <a:r>
              <a:rPr dirty="0" sz="2400" spc="-10" b="0">
                <a:latin typeface="Arial"/>
                <a:cs typeface="Arial"/>
              </a:rPr>
              <a:t>service Communications </a:t>
            </a:r>
            <a:r>
              <a:rPr dirty="0" sz="2400" b="0">
                <a:latin typeface="Arial"/>
                <a:cs typeface="Arial"/>
              </a:rPr>
              <a:t>Power</a:t>
            </a:r>
            <a:r>
              <a:rPr dirty="0" sz="2400" spc="-50" b="0">
                <a:latin typeface="Arial"/>
                <a:cs typeface="Arial"/>
              </a:rPr>
              <a:t> </a:t>
            </a:r>
            <a:r>
              <a:rPr dirty="0" sz="2400" spc="-10" b="0">
                <a:latin typeface="Arial"/>
                <a:cs typeface="Arial"/>
              </a:rPr>
              <a:t>irregularities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Slide</a:t>
            </a:r>
            <a:r>
              <a:rPr dirty="0" spc="-40"/>
              <a:t> </a:t>
            </a: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6242049"/>
            <a:ext cx="9156700" cy="622300"/>
            <a:chOff x="-6350" y="6242049"/>
            <a:chExt cx="9156700" cy="6223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6176" y="6463287"/>
              <a:ext cx="715518" cy="39471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0140" y="6463287"/>
              <a:ext cx="403859" cy="394712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624840" y="0"/>
            <a:ext cx="8072120" cy="1573530"/>
            <a:chOff x="624840" y="0"/>
            <a:chExt cx="8072120" cy="157353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4840" y="0"/>
              <a:ext cx="8071866" cy="93345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01340" y="400811"/>
              <a:ext cx="2974086" cy="117271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42238" y="-96824"/>
            <a:ext cx="7258684" cy="13061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89200" marR="5080" indent="-2477135">
              <a:lnSpc>
                <a:spcPct val="100000"/>
              </a:lnSpc>
              <a:spcBef>
                <a:spcPts val="100"/>
              </a:spcBef>
              <a:tabLst>
                <a:tab pos="3170555" algn="l"/>
              </a:tabLst>
            </a:pPr>
            <a:r>
              <a:rPr dirty="0" sz="4200"/>
              <a:t>Technical</a:t>
            </a:r>
            <a:r>
              <a:rPr dirty="0" sz="4200" spc="-55"/>
              <a:t> </a:t>
            </a:r>
            <a:r>
              <a:rPr dirty="0" sz="4200"/>
              <a:t>Hardware</a:t>
            </a:r>
            <a:r>
              <a:rPr dirty="0" sz="4200" spc="-15"/>
              <a:t> </a:t>
            </a:r>
            <a:r>
              <a:rPr dirty="0" sz="4200" spc="-10"/>
              <a:t>Failures </a:t>
            </a:r>
            <a:r>
              <a:rPr dirty="0" sz="4200" spc="-25"/>
              <a:t>or</a:t>
            </a:r>
            <a:r>
              <a:rPr dirty="0" sz="4200"/>
              <a:t>	</a:t>
            </a:r>
            <a:r>
              <a:rPr dirty="0" sz="4200" spc="-10"/>
              <a:t>Errors</a:t>
            </a:r>
            <a:endParaRPr sz="4200"/>
          </a:p>
        </p:txBody>
      </p:sp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1898" y="1757172"/>
            <a:ext cx="162153" cy="213360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802640" y="1665478"/>
            <a:ext cx="7511415" cy="3903979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12700" marR="71120">
              <a:lnSpc>
                <a:spcPct val="90100"/>
              </a:lnSpc>
              <a:spcBef>
                <a:spcPts val="385"/>
              </a:spcBef>
            </a:pPr>
            <a:r>
              <a:rPr dirty="0" sz="2400">
                <a:latin typeface="Arial"/>
                <a:cs typeface="Arial"/>
              </a:rPr>
              <a:t>Technical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hardware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failures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or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errors</a:t>
            </a:r>
            <a:r>
              <a:rPr dirty="0" sz="2400" spc="-9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occur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when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 spc="-50">
                <a:latin typeface="Arial"/>
                <a:cs typeface="Arial"/>
              </a:rPr>
              <a:t>a </a:t>
            </a:r>
            <a:r>
              <a:rPr dirty="0" sz="2400">
                <a:latin typeface="Arial"/>
                <a:cs typeface="Arial"/>
              </a:rPr>
              <a:t>manufacturer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distributes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users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equipment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containing flaws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ts val="2590"/>
              </a:lnSpc>
              <a:spcBef>
                <a:spcPts val="615"/>
              </a:spcBef>
            </a:pPr>
            <a:r>
              <a:rPr dirty="0" sz="2400">
                <a:latin typeface="Arial"/>
                <a:cs typeface="Arial"/>
              </a:rPr>
              <a:t>These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defects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can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cause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system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perform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outside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expected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parameters,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resulting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in</a:t>
            </a:r>
            <a:r>
              <a:rPr dirty="0" sz="2400" spc="-9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unreliable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service </a:t>
            </a:r>
            <a:r>
              <a:rPr dirty="0" sz="2400">
                <a:latin typeface="Arial"/>
                <a:cs typeface="Arial"/>
              </a:rPr>
              <a:t>or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lack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availability</a:t>
            </a:r>
            <a:endParaRPr sz="2400">
              <a:latin typeface="Arial"/>
              <a:cs typeface="Arial"/>
            </a:endParaRPr>
          </a:p>
          <a:p>
            <a:pPr marL="12700" marR="798830">
              <a:lnSpc>
                <a:spcPts val="2590"/>
              </a:lnSpc>
              <a:spcBef>
                <a:spcPts val="585"/>
              </a:spcBef>
            </a:pPr>
            <a:r>
              <a:rPr dirty="0" sz="2400">
                <a:latin typeface="Arial"/>
                <a:cs typeface="Arial"/>
              </a:rPr>
              <a:t>Some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errors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are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terminal,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in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that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they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result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in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the </a:t>
            </a:r>
            <a:r>
              <a:rPr dirty="0" sz="2400" spc="-10">
                <a:latin typeface="Arial"/>
                <a:cs typeface="Arial"/>
              </a:rPr>
              <a:t>unrecoverable </a:t>
            </a:r>
            <a:r>
              <a:rPr dirty="0" sz="2400">
                <a:latin typeface="Arial"/>
                <a:cs typeface="Arial"/>
              </a:rPr>
              <a:t>loss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equipment</a:t>
            </a:r>
            <a:endParaRPr sz="2400">
              <a:latin typeface="Arial"/>
              <a:cs typeface="Arial"/>
            </a:endParaRPr>
          </a:p>
          <a:p>
            <a:pPr marL="12700" marR="48895">
              <a:lnSpc>
                <a:spcPct val="90100"/>
              </a:lnSpc>
              <a:spcBef>
                <a:spcPts val="535"/>
              </a:spcBef>
            </a:pPr>
            <a:r>
              <a:rPr dirty="0" sz="2400">
                <a:latin typeface="Arial"/>
                <a:cs typeface="Arial"/>
              </a:rPr>
              <a:t>Some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errors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are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intermittent,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in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that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they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only </a:t>
            </a:r>
            <a:r>
              <a:rPr dirty="0" sz="2400">
                <a:latin typeface="Arial"/>
                <a:cs typeface="Arial"/>
              </a:rPr>
              <a:t>periodically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manifest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themselves,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resulting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in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faults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that </a:t>
            </a:r>
            <a:r>
              <a:rPr dirty="0" sz="2400">
                <a:latin typeface="Arial"/>
                <a:cs typeface="Arial"/>
              </a:rPr>
              <a:t>are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not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easily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repeated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1898" y="2817876"/>
            <a:ext cx="162153" cy="213360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1898" y="3878579"/>
            <a:ext cx="162153" cy="213360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1898" y="4610100"/>
            <a:ext cx="162153" cy="213360"/>
          </a:xfrm>
          <a:prstGeom prst="rect">
            <a:avLst/>
          </a:prstGeom>
        </p:spPr>
      </p:pic>
      <p:sp>
        <p:nvSpPr>
          <p:cNvPr id="14" name="object 1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Slide</a:t>
            </a:r>
            <a:r>
              <a:rPr dirty="0" spc="-40"/>
              <a:t> </a:t>
            </a: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6242049"/>
            <a:ext cx="9156700" cy="622300"/>
            <a:chOff x="-6350" y="6242049"/>
            <a:chExt cx="9156700" cy="6223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6176" y="6463287"/>
              <a:ext cx="715518" cy="39471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0140" y="6463287"/>
              <a:ext cx="403859" cy="394712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3156" y="1648841"/>
            <a:ext cx="192633" cy="248412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650240" y="1545081"/>
            <a:ext cx="8184515" cy="45491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647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latin typeface="Arial"/>
                <a:cs typeface="Arial"/>
              </a:rPr>
              <a:t>This</a:t>
            </a:r>
            <a:r>
              <a:rPr dirty="0" sz="2800" spc="-6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category</a:t>
            </a:r>
            <a:r>
              <a:rPr dirty="0" sz="2800" spc="-6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of</a:t>
            </a:r>
            <a:r>
              <a:rPr dirty="0" sz="2800" spc="-7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threats</a:t>
            </a:r>
            <a:r>
              <a:rPr dirty="0" sz="2800" spc="-8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comes</a:t>
            </a:r>
            <a:r>
              <a:rPr dirty="0" sz="2800" spc="-6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from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purchasing </a:t>
            </a:r>
            <a:r>
              <a:rPr dirty="0" sz="2800">
                <a:latin typeface="Arial"/>
                <a:cs typeface="Arial"/>
              </a:rPr>
              <a:t>software</a:t>
            </a:r>
            <a:r>
              <a:rPr dirty="0" sz="2800" spc="-10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with</a:t>
            </a:r>
            <a:r>
              <a:rPr dirty="0" sz="2800" spc="-9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unrevealed</a:t>
            </a:r>
            <a:r>
              <a:rPr dirty="0" sz="2800" spc="-80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faults</a:t>
            </a:r>
            <a:endParaRPr sz="2800">
              <a:latin typeface="Arial"/>
              <a:cs typeface="Arial"/>
            </a:endParaRPr>
          </a:p>
          <a:p>
            <a:pPr marL="12700" marR="476884">
              <a:lnSpc>
                <a:spcPct val="100000"/>
              </a:lnSpc>
              <a:spcBef>
                <a:spcPts val="670"/>
              </a:spcBef>
            </a:pPr>
            <a:r>
              <a:rPr dirty="0" sz="2800">
                <a:latin typeface="Arial"/>
                <a:cs typeface="Arial"/>
              </a:rPr>
              <a:t>Large</a:t>
            </a:r>
            <a:r>
              <a:rPr dirty="0" sz="2800" spc="-6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quantities</a:t>
            </a:r>
            <a:r>
              <a:rPr dirty="0" sz="2800" spc="-8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of</a:t>
            </a:r>
            <a:r>
              <a:rPr dirty="0" sz="2800" spc="-7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computer</a:t>
            </a:r>
            <a:r>
              <a:rPr dirty="0" sz="2800" spc="-7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code</a:t>
            </a:r>
            <a:r>
              <a:rPr dirty="0" sz="2800" spc="-7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are</a:t>
            </a:r>
            <a:r>
              <a:rPr dirty="0" sz="2800" spc="-80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written, </a:t>
            </a:r>
            <a:r>
              <a:rPr dirty="0" sz="2800">
                <a:latin typeface="Arial"/>
                <a:cs typeface="Arial"/>
              </a:rPr>
              <a:t>debugged,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published,</a:t>
            </a:r>
            <a:r>
              <a:rPr dirty="0" sz="2800" spc="-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and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sold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only</a:t>
            </a:r>
            <a:r>
              <a:rPr dirty="0" sz="2800" spc="-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to</a:t>
            </a:r>
            <a:r>
              <a:rPr dirty="0" sz="2800" spc="-65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determine </a:t>
            </a:r>
            <a:r>
              <a:rPr dirty="0" sz="2800">
                <a:latin typeface="Arial"/>
                <a:cs typeface="Arial"/>
              </a:rPr>
              <a:t>that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not</a:t>
            </a:r>
            <a:r>
              <a:rPr dirty="0" sz="2800" spc="-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all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bugs</a:t>
            </a:r>
            <a:r>
              <a:rPr dirty="0" sz="2800" spc="-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were</a:t>
            </a:r>
            <a:r>
              <a:rPr dirty="0" sz="2800" spc="-40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resolved</a:t>
            </a:r>
            <a:endParaRPr sz="2800">
              <a:latin typeface="Arial"/>
              <a:cs typeface="Arial"/>
            </a:endParaRPr>
          </a:p>
          <a:p>
            <a:pPr marL="12700" marR="1043940">
              <a:lnSpc>
                <a:spcPct val="100000"/>
              </a:lnSpc>
              <a:spcBef>
                <a:spcPts val="675"/>
              </a:spcBef>
            </a:pPr>
            <a:r>
              <a:rPr dirty="0" sz="2800">
                <a:latin typeface="Arial"/>
                <a:cs typeface="Arial"/>
              </a:rPr>
              <a:t>Sometimes,</a:t>
            </a:r>
            <a:r>
              <a:rPr dirty="0" sz="2800" spc="-10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unique</a:t>
            </a:r>
            <a:r>
              <a:rPr dirty="0" sz="2800" spc="-9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combinations</a:t>
            </a:r>
            <a:r>
              <a:rPr dirty="0" sz="2800" spc="-10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of</a:t>
            </a:r>
            <a:r>
              <a:rPr dirty="0" sz="2800" spc="-105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certain </a:t>
            </a:r>
            <a:r>
              <a:rPr dirty="0" sz="2800">
                <a:latin typeface="Arial"/>
                <a:cs typeface="Arial"/>
              </a:rPr>
              <a:t>software</a:t>
            </a:r>
            <a:r>
              <a:rPr dirty="0" sz="2800" spc="-8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and</a:t>
            </a:r>
            <a:r>
              <a:rPr dirty="0" sz="2800" spc="-7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hardware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reveal</a:t>
            </a:r>
            <a:r>
              <a:rPr dirty="0" sz="2800" spc="-7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new</a:t>
            </a:r>
            <a:r>
              <a:rPr dirty="0" sz="2800" spc="-75">
                <a:latin typeface="Arial"/>
                <a:cs typeface="Arial"/>
              </a:rPr>
              <a:t> </a:t>
            </a:r>
            <a:r>
              <a:rPr dirty="0" sz="2800" spc="-20">
                <a:latin typeface="Arial"/>
                <a:cs typeface="Arial"/>
              </a:rPr>
              <a:t>bugs</a:t>
            </a:r>
            <a:endParaRPr sz="2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675"/>
              </a:spcBef>
            </a:pPr>
            <a:r>
              <a:rPr dirty="0" sz="2800">
                <a:latin typeface="Arial"/>
                <a:cs typeface="Arial"/>
              </a:rPr>
              <a:t>Sometimes,</a:t>
            </a:r>
            <a:r>
              <a:rPr dirty="0" sz="2800" spc="-7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these</a:t>
            </a:r>
            <a:r>
              <a:rPr dirty="0" sz="2800" spc="-7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items</a:t>
            </a:r>
            <a:r>
              <a:rPr dirty="0" sz="2800" spc="-8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aren’t</a:t>
            </a:r>
            <a:r>
              <a:rPr dirty="0" sz="2800" spc="-8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errors,</a:t>
            </a:r>
            <a:r>
              <a:rPr dirty="0" sz="2800" spc="-7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but</a:t>
            </a:r>
            <a:r>
              <a:rPr dirty="0" sz="2800" spc="-80">
                <a:latin typeface="Arial"/>
                <a:cs typeface="Arial"/>
              </a:rPr>
              <a:t> </a:t>
            </a:r>
            <a:r>
              <a:rPr dirty="0" sz="2800" spc="-25">
                <a:latin typeface="Arial"/>
                <a:cs typeface="Arial"/>
              </a:rPr>
              <a:t>are </a:t>
            </a:r>
            <a:r>
              <a:rPr dirty="0" sz="2800">
                <a:latin typeface="Arial"/>
                <a:cs typeface="Arial"/>
              </a:rPr>
              <a:t>purposeful</a:t>
            </a:r>
            <a:r>
              <a:rPr dirty="0" sz="2800" spc="-6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shortcuts</a:t>
            </a:r>
            <a:r>
              <a:rPr dirty="0" sz="2800" spc="-7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left</a:t>
            </a:r>
            <a:r>
              <a:rPr dirty="0" sz="2800" spc="-8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by</a:t>
            </a:r>
            <a:r>
              <a:rPr dirty="0" sz="2800" spc="-6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programmers</a:t>
            </a:r>
            <a:r>
              <a:rPr dirty="0" sz="2800" spc="-2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for</a:t>
            </a:r>
            <a:r>
              <a:rPr dirty="0" sz="2800" spc="-75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honest </a:t>
            </a:r>
            <a:r>
              <a:rPr dirty="0" sz="2800">
                <a:latin typeface="Arial"/>
                <a:cs typeface="Arial"/>
              </a:rPr>
              <a:t>or</a:t>
            </a:r>
            <a:r>
              <a:rPr dirty="0" sz="2800" spc="-6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dishonest</a:t>
            </a:r>
            <a:r>
              <a:rPr dirty="0" sz="2800" spc="-65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reasons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3156" y="2587625"/>
            <a:ext cx="192633" cy="248412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3156" y="3953128"/>
            <a:ext cx="192633" cy="248412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3156" y="4891913"/>
            <a:ext cx="192633" cy="248412"/>
          </a:xfrm>
          <a:prstGeom prst="rect">
            <a:avLst/>
          </a:prstGeom>
        </p:spPr>
      </p:pic>
      <p:grpSp>
        <p:nvGrpSpPr>
          <p:cNvPr id="10" name="object 10" descr=""/>
          <p:cNvGrpSpPr/>
          <p:nvPr/>
        </p:nvGrpSpPr>
        <p:grpSpPr>
          <a:xfrm>
            <a:off x="434340" y="0"/>
            <a:ext cx="8465185" cy="1624330"/>
            <a:chOff x="434340" y="0"/>
            <a:chExt cx="8465185" cy="1624330"/>
          </a:xfrm>
        </p:grpSpPr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4340" y="0"/>
              <a:ext cx="8465058" cy="953262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29712" y="394715"/>
              <a:ext cx="3120390" cy="1229105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66978" y="-127304"/>
            <a:ext cx="7609840" cy="13677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607945" marR="5080" indent="-2595880">
              <a:lnSpc>
                <a:spcPct val="100000"/>
              </a:lnSpc>
              <a:spcBef>
                <a:spcPts val="105"/>
              </a:spcBef>
            </a:pPr>
            <a:r>
              <a:rPr dirty="0"/>
              <a:t>Technical</a:t>
            </a:r>
            <a:r>
              <a:rPr dirty="0" spc="-80"/>
              <a:t> </a:t>
            </a:r>
            <a:r>
              <a:rPr dirty="0"/>
              <a:t>Hardware</a:t>
            </a:r>
            <a:r>
              <a:rPr dirty="0" spc="-65"/>
              <a:t> </a:t>
            </a:r>
            <a:r>
              <a:rPr dirty="0" spc="-10"/>
              <a:t>Failures </a:t>
            </a:r>
            <a:r>
              <a:rPr dirty="0"/>
              <a:t>or</a:t>
            </a:r>
            <a:r>
              <a:rPr dirty="0" spc="-15"/>
              <a:t> </a:t>
            </a:r>
            <a:r>
              <a:rPr dirty="0" spc="-10"/>
              <a:t>Errors</a:t>
            </a:r>
          </a:p>
        </p:txBody>
      </p:sp>
      <p:sp>
        <p:nvSpPr>
          <p:cNvPr id="14" name="object 1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Slide</a:t>
            </a:r>
            <a:r>
              <a:rPr dirty="0" spc="-40"/>
              <a:t> </a:t>
            </a: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6242049"/>
            <a:ext cx="9156700" cy="622300"/>
            <a:chOff x="-6350" y="6242049"/>
            <a:chExt cx="9156700" cy="6223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6176" y="6463287"/>
              <a:ext cx="715518" cy="39471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0140" y="6463287"/>
              <a:ext cx="403859" cy="394712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3379" y="59435"/>
            <a:ext cx="8588502" cy="122910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48538" rIns="0" bIns="0" rtlCol="0" vert="horz">
            <a:spAutoFit/>
          </a:bodyPr>
          <a:lstStyle/>
          <a:p>
            <a:pPr marL="603885">
              <a:lnSpc>
                <a:spcPct val="100000"/>
              </a:lnSpc>
              <a:spcBef>
                <a:spcPts val="100"/>
              </a:spcBef>
            </a:pPr>
            <a:r>
              <a:rPr dirty="0"/>
              <a:t>Technological</a:t>
            </a:r>
            <a:r>
              <a:rPr dirty="0" spc="-125"/>
              <a:t> </a:t>
            </a:r>
            <a:r>
              <a:rPr dirty="0" spc="-10"/>
              <a:t>Obsolescence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3156" y="1901444"/>
            <a:ext cx="192633" cy="248412"/>
          </a:xfrm>
          <a:prstGeom prst="rect">
            <a:avLst/>
          </a:prstGeom>
        </p:spPr>
      </p:pic>
      <p:sp>
        <p:nvSpPr>
          <p:cNvPr id="8" name="object 8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550410" rIns="0" bIns="0" rtlCol="0" vert="horz">
            <a:spAutoFit/>
          </a:bodyPr>
          <a:lstStyle/>
          <a:p>
            <a:pPr marL="12700" marR="478790">
              <a:lnSpc>
                <a:spcPts val="3020"/>
              </a:lnSpc>
              <a:spcBef>
                <a:spcPts val="480"/>
              </a:spcBef>
            </a:pPr>
            <a:r>
              <a:rPr dirty="0" b="0">
                <a:latin typeface="Arial"/>
                <a:cs typeface="Arial"/>
              </a:rPr>
              <a:t>When</a:t>
            </a:r>
            <a:r>
              <a:rPr dirty="0" spc="-10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the</a:t>
            </a:r>
            <a:r>
              <a:rPr dirty="0" spc="-10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infrastructure</a:t>
            </a:r>
            <a:r>
              <a:rPr dirty="0" spc="-10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becomes</a:t>
            </a:r>
            <a:r>
              <a:rPr dirty="0" spc="-9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antiquated</a:t>
            </a:r>
            <a:r>
              <a:rPr dirty="0" spc="-85" b="0">
                <a:latin typeface="Arial"/>
                <a:cs typeface="Arial"/>
              </a:rPr>
              <a:t> </a:t>
            </a:r>
            <a:r>
              <a:rPr dirty="0" spc="-25" b="0">
                <a:latin typeface="Arial"/>
                <a:cs typeface="Arial"/>
              </a:rPr>
              <a:t>or </a:t>
            </a:r>
            <a:r>
              <a:rPr dirty="0" b="0">
                <a:latin typeface="Arial"/>
                <a:cs typeface="Arial"/>
              </a:rPr>
              <a:t>outdated,</a:t>
            </a:r>
            <a:r>
              <a:rPr dirty="0" spc="-7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it</a:t>
            </a:r>
            <a:r>
              <a:rPr dirty="0" spc="-7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leads</a:t>
            </a:r>
            <a:r>
              <a:rPr dirty="0" spc="-6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to</a:t>
            </a:r>
            <a:r>
              <a:rPr dirty="0" spc="-6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unreliable</a:t>
            </a:r>
            <a:r>
              <a:rPr dirty="0" spc="-5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and</a:t>
            </a:r>
            <a:r>
              <a:rPr dirty="0" spc="-50" b="0">
                <a:latin typeface="Arial"/>
                <a:cs typeface="Arial"/>
              </a:rPr>
              <a:t> </a:t>
            </a:r>
            <a:r>
              <a:rPr dirty="0" spc="-10" b="0">
                <a:latin typeface="Arial"/>
                <a:cs typeface="Arial"/>
              </a:rPr>
              <a:t>untrustworthy systems</a:t>
            </a:r>
          </a:p>
          <a:p>
            <a:pPr marL="12700" marR="103505">
              <a:lnSpc>
                <a:spcPts val="3020"/>
              </a:lnSpc>
              <a:spcBef>
                <a:spcPts val="685"/>
              </a:spcBef>
            </a:pPr>
            <a:r>
              <a:rPr dirty="0" b="0">
                <a:latin typeface="Arial"/>
                <a:cs typeface="Arial"/>
              </a:rPr>
              <a:t>Management</a:t>
            </a:r>
            <a:r>
              <a:rPr dirty="0" spc="-7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must</a:t>
            </a:r>
            <a:r>
              <a:rPr dirty="0" spc="-9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recognize</a:t>
            </a:r>
            <a:r>
              <a:rPr dirty="0" spc="-9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that</a:t>
            </a:r>
            <a:r>
              <a:rPr dirty="0" spc="-9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when</a:t>
            </a:r>
            <a:r>
              <a:rPr dirty="0" spc="-80" b="0">
                <a:latin typeface="Arial"/>
                <a:cs typeface="Arial"/>
              </a:rPr>
              <a:t> </a:t>
            </a:r>
            <a:r>
              <a:rPr dirty="0" spc="-10" b="0">
                <a:latin typeface="Arial"/>
                <a:cs typeface="Arial"/>
              </a:rPr>
              <a:t>technology </a:t>
            </a:r>
            <a:r>
              <a:rPr dirty="0" b="0">
                <a:latin typeface="Arial"/>
                <a:cs typeface="Arial"/>
              </a:rPr>
              <a:t>becomes</a:t>
            </a:r>
            <a:r>
              <a:rPr dirty="0" spc="-3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outdated,</a:t>
            </a:r>
            <a:r>
              <a:rPr dirty="0" spc="-5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there</a:t>
            </a:r>
            <a:r>
              <a:rPr dirty="0" spc="-5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is</a:t>
            </a:r>
            <a:r>
              <a:rPr dirty="0" spc="-5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a</a:t>
            </a:r>
            <a:r>
              <a:rPr dirty="0" spc="-5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risk</a:t>
            </a:r>
            <a:r>
              <a:rPr dirty="0" spc="-5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of</a:t>
            </a:r>
            <a:r>
              <a:rPr dirty="0" spc="-5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loss</a:t>
            </a:r>
            <a:r>
              <a:rPr dirty="0" spc="-5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of</a:t>
            </a:r>
            <a:r>
              <a:rPr dirty="0" spc="-50" b="0">
                <a:latin typeface="Arial"/>
                <a:cs typeface="Arial"/>
              </a:rPr>
              <a:t> </a:t>
            </a:r>
            <a:r>
              <a:rPr dirty="0" spc="-20" b="0">
                <a:latin typeface="Arial"/>
                <a:cs typeface="Arial"/>
              </a:rPr>
              <a:t>data </a:t>
            </a:r>
            <a:r>
              <a:rPr dirty="0" b="0">
                <a:latin typeface="Arial"/>
                <a:cs typeface="Arial"/>
              </a:rPr>
              <a:t>integrity</a:t>
            </a:r>
            <a:r>
              <a:rPr dirty="0" spc="-6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to</a:t>
            </a:r>
            <a:r>
              <a:rPr dirty="0" spc="-6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threats</a:t>
            </a:r>
            <a:r>
              <a:rPr dirty="0" spc="-7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and</a:t>
            </a:r>
            <a:r>
              <a:rPr dirty="0" spc="-60" b="0">
                <a:latin typeface="Arial"/>
                <a:cs typeface="Arial"/>
              </a:rPr>
              <a:t> </a:t>
            </a:r>
            <a:r>
              <a:rPr dirty="0" spc="-10" b="0">
                <a:latin typeface="Arial"/>
                <a:cs typeface="Arial"/>
              </a:rPr>
              <a:t>attacks</a:t>
            </a:r>
          </a:p>
          <a:p>
            <a:pPr marL="12700" marR="5080">
              <a:lnSpc>
                <a:spcPct val="90000"/>
              </a:lnSpc>
              <a:spcBef>
                <a:spcPts val="635"/>
              </a:spcBef>
            </a:pPr>
            <a:r>
              <a:rPr dirty="0" b="0">
                <a:latin typeface="Arial"/>
                <a:cs typeface="Arial"/>
              </a:rPr>
              <a:t>Ideally,</a:t>
            </a:r>
            <a:r>
              <a:rPr dirty="0" spc="-10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proper</a:t>
            </a:r>
            <a:r>
              <a:rPr dirty="0" spc="-8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planning</a:t>
            </a:r>
            <a:r>
              <a:rPr dirty="0" spc="-8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by</a:t>
            </a:r>
            <a:r>
              <a:rPr dirty="0" spc="-10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management</a:t>
            </a:r>
            <a:r>
              <a:rPr dirty="0" spc="-65" b="0">
                <a:latin typeface="Arial"/>
                <a:cs typeface="Arial"/>
              </a:rPr>
              <a:t> </a:t>
            </a:r>
            <a:r>
              <a:rPr dirty="0" spc="-10" b="0">
                <a:latin typeface="Arial"/>
                <a:cs typeface="Arial"/>
              </a:rPr>
              <a:t>should </a:t>
            </a:r>
            <a:r>
              <a:rPr dirty="0" b="0">
                <a:latin typeface="Arial"/>
                <a:cs typeface="Arial"/>
              </a:rPr>
              <a:t>prevent</a:t>
            </a:r>
            <a:r>
              <a:rPr dirty="0" spc="-8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the</a:t>
            </a:r>
            <a:r>
              <a:rPr dirty="0" spc="-8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risks</a:t>
            </a:r>
            <a:r>
              <a:rPr dirty="0" spc="-8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from</a:t>
            </a:r>
            <a:r>
              <a:rPr dirty="0" spc="-8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technology</a:t>
            </a:r>
            <a:r>
              <a:rPr dirty="0" spc="-7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obsolesce,</a:t>
            </a:r>
            <a:r>
              <a:rPr dirty="0" spc="-75" b="0">
                <a:latin typeface="Arial"/>
                <a:cs typeface="Arial"/>
              </a:rPr>
              <a:t> </a:t>
            </a:r>
            <a:r>
              <a:rPr dirty="0" spc="-25" b="0">
                <a:latin typeface="Arial"/>
                <a:cs typeface="Arial"/>
              </a:rPr>
              <a:t>but </a:t>
            </a:r>
            <a:r>
              <a:rPr dirty="0" b="0">
                <a:latin typeface="Arial"/>
                <a:cs typeface="Arial"/>
              </a:rPr>
              <a:t>when</a:t>
            </a:r>
            <a:r>
              <a:rPr dirty="0" spc="-9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obsolescence</a:t>
            </a:r>
            <a:r>
              <a:rPr dirty="0" spc="-11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is</a:t>
            </a:r>
            <a:r>
              <a:rPr dirty="0" spc="-114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identified,</a:t>
            </a:r>
            <a:r>
              <a:rPr dirty="0" spc="-10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management</a:t>
            </a:r>
            <a:r>
              <a:rPr dirty="0" spc="-85" b="0">
                <a:latin typeface="Arial"/>
                <a:cs typeface="Arial"/>
              </a:rPr>
              <a:t> </a:t>
            </a:r>
            <a:r>
              <a:rPr dirty="0" spc="-20" b="0">
                <a:latin typeface="Arial"/>
                <a:cs typeface="Arial"/>
              </a:rPr>
              <a:t>must </a:t>
            </a:r>
            <a:r>
              <a:rPr dirty="0" b="0">
                <a:latin typeface="Arial"/>
                <a:cs typeface="Arial"/>
              </a:rPr>
              <a:t>take</a:t>
            </a:r>
            <a:r>
              <a:rPr dirty="0" spc="-50" b="0">
                <a:latin typeface="Arial"/>
                <a:cs typeface="Arial"/>
              </a:rPr>
              <a:t> </a:t>
            </a:r>
            <a:r>
              <a:rPr dirty="0" spc="-10" b="0">
                <a:latin typeface="Arial"/>
                <a:cs typeface="Arial"/>
              </a:rPr>
              <a:t>action</a:t>
            </a: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3156" y="3138932"/>
            <a:ext cx="192633" cy="248412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3156" y="4376420"/>
            <a:ext cx="192633" cy="248412"/>
          </a:xfrm>
          <a:prstGeom prst="rect">
            <a:avLst/>
          </a:prstGeom>
        </p:spPr>
      </p:pic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Slide</a:t>
            </a:r>
            <a:r>
              <a:rPr dirty="0" spc="-40"/>
              <a:t> </a:t>
            </a: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6242049"/>
            <a:ext cx="9156700" cy="622300"/>
            <a:chOff x="-6350" y="6242049"/>
            <a:chExt cx="9156700" cy="6223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6176" y="6463287"/>
              <a:ext cx="715518" cy="39471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0140" y="6463287"/>
              <a:ext cx="403859" cy="394712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17164" y="59435"/>
            <a:ext cx="2745486" cy="122910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48538" rIns="0" bIns="0" rtlCol="0" vert="horz">
            <a:spAutoFit/>
          </a:bodyPr>
          <a:lstStyle/>
          <a:p>
            <a:pPr marL="344805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Attacks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3156" y="1499616"/>
            <a:ext cx="192633" cy="248412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3156" y="2438400"/>
            <a:ext cx="192633" cy="248412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9176" y="3435603"/>
            <a:ext cx="125808" cy="8534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9176" y="3874515"/>
            <a:ext cx="125808" cy="8534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9176" y="5044947"/>
            <a:ext cx="125808" cy="85344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650240" y="1395729"/>
            <a:ext cx="8178800" cy="42341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49479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latin typeface="Arial"/>
                <a:cs typeface="Arial"/>
              </a:rPr>
              <a:t>An</a:t>
            </a:r>
            <a:r>
              <a:rPr dirty="0" sz="2800" spc="-6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attack</a:t>
            </a:r>
            <a:r>
              <a:rPr dirty="0" sz="2800" spc="-6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is</a:t>
            </a:r>
            <a:r>
              <a:rPr dirty="0" sz="2800" spc="-6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the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deliberate</a:t>
            </a:r>
            <a:r>
              <a:rPr dirty="0" sz="2800" spc="-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act</a:t>
            </a:r>
            <a:r>
              <a:rPr dirty="0" sz="2800" spc="-6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that</a:t>
            </a:r>
            <a:r>
              <a:rPr dirty="0" sz="2800" spc="-60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exploits vulnerability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2800">
                <a:latin typeface="Arial"/>
                <a:cs typeface="Arial"/>
              </a:rPr>
              <a:t>It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is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accomplished</a:t>
            </a:r>
            <a:r>
              <a:rPr dirty="0" sz="2800" spc="-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by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threat-</a:t>
            </a:r>
            <a:r>
              <a:rPr dirty="0" sz="2800">
                <a:latin typeface="Arial"/>
                <a:cs typeface="Arial"/>
              </a:rPr>
              <a:t>agent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to</a:t>
            </a:r>
            <a:r>
              <a:rPr dirty="0" sz="2800" spc="-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damage</a:t>
            </a:r>
            <a:r>
              <a:rPr dirty="0" sz="2800" spc="-35">
                <a:latin typeface="Arial"/>
                <a:cs typeface="Arial"/>
              </a:rPr>
              <a:t> </a:t>
            </a:r>
            <a:r>
              <a:rPr dirty="0" sz="2800" spc="-25">
                <a:latin typeface="Arial"/>
                <a:cs typeface="Arial"/>
              </a:rPr>
              <a:t>or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800">
                <a:latin typeface="Arial"/>
                <a:cs typeface="Arial"/>
              </a:rPr>
              <a:t>steal</a:t>
            </a:r>
            <a:r>
              <a:rPr dirty="0" sz="2800" spc="-9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an</a:t>
            </a:r>
            <a:r>
              <a:rPr dirty="0" sz="2800" spc="-9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organization’s</a:t>
            </a:r>
            <a:r>
              <a:rPr dirty="0" sz="2800" spc="-7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information</a:t>
            </a:r>
            <a:r>
              <a:rPr dirty="0" sz="2800" spc="-7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or</a:t>
            </a:r>
            <a:r>
              <a:rPr dirty="0" sz="2800" spc="-9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physical</a:t>
            </a:r>
            <a:r>
              <a:rPr dirty="0" sz="2800" spc="-85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asset</a:t>
            </a:r>
            <a:endParaRPr sz="2800">
              <a:latin typeface="Arial"/>
              <a:cs typeface="Arial"/>
            </a:endParaRPr>
          </a:p>
          <a:p>
            <a:pPr algn="just" marL="413384">
              <a:lnSpc>
                <a:spcPct val="100000"/>
              </a:lnSpc>
              <a:spcBef>
                <a:spcPts val="590"/>
              </a:spcBef>
            </a:pPr>
            <a:r>
              <a:rPr dirty="0" sz="2400">
                <a:latin typeface="Arial"/>
                <a:cs typeface="Arial"/>
              </a:rPr>
              <a:t>An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exploit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is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technique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compromise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system</a:t>
            </a:r>
            <a:endParaRPr sz="2400">
              <a:latin typeface="Arial"/>
              <a:cs typeface="Arial"/>
            </a:endParaRPr>
          </a:p>
          <a:p>
            <a:pPr algn="just" marL="413384" marR="304165">
              <a:lnSpc>
                <a:spcPct val="100000"/>
              </a:lnSpc>
              <a:spcBef>
                <a:spcPts val="580"/>
              </a:spcBef>
            </a:pP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vulnerability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is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identified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weakness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controlled </a:t>
            </a:r>
            <a:r>
              <a:rPr dirty="0" sz="2400">
                <a:latin typeface="Arial"/>
                <a:cs typeface="Arial"/>
              </a:rPr>
              <a:t>system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whose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controls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are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not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present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or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are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no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longer effective</a:t>
            </a:r>
            <a:endParaRPr sz="2400">
              <a:latin typeface="Arial"/>
              <a:cs typeface="Arial"/>
            </a:endParaRPr>
          </a:p>
          <a:p>
            <a:pPr algn="just" marL="413384">
              <a:lnSpc>
                <a:spcPct val="100000"/>
              </a:lnSpc>
              <a:spcBef>
                <a:spcPts val="575"/>
              </a:spcBef>
            </a:pPr>
            <a:r>
              <a:rPr dirty="0" sz="2400">
                <a:latin typeface="Arial"/>
                <a:cs typeface="Arial"/>
              </a:rPr>
              <a:t>An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attack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is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then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use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exploit to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achieve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the</a:t>
            </a:r>
            <a:endParaRPr sz="2400">
              <a:latin typeface="Arial"/>
              <a:cs typeface="Arial"/>
            </a:endParaRPr>
          </a:p>
          <a:p>
            <a:pPr algn="just" marL="413384">
              <a:lnSpc>
                <a:spcPct val="100000"/>
              </a:lnSpc>
              <a:spcBef>
                <a:spcPts val="5"/>
              </a:spcBef>
            </a:pPr>
            <a:r>
              <a:rPr dirty="0" sz="2400">
                <a:latin typeface="Arial"/>
                <a:cs typeface="Arial"/>
              </a:rPr>
              <a:t>compromise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controlled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system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Slide</a:t>
            </a:r>
            <a:r>
              <a:rPr dirty="0" spc="-40"/>
              <a:t> </a:t>
            </a: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6242049"/>
            <a:ext cx="9156700" cy="622300"/>
            <a:chOff x="-6350" y="6242049"/>
            <a:chExt cx="9156700" cy="6223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6176" y="6463287"/>
              <a:ext cx="715518" cy="39471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0140" y="6463287"/>
              <a:ext cx="403859" cy="394712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76272" y="59435"/>
            <a:ext cx="4827270" cy="122910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48538" rIns="0" bIns="0" rtlCol="0" vert="horz">
            <a:spAutoFit/>
          </a:bodyPr>
          <a:lstStyle/>
          <a:p>
            <a:pPr marL="2406650">
              <a:lnSpc>
                <a:spcPct val="100000"/>
              </a:lnSpc>
              <a:spcBef>
                <a:spcPts val="100"/>
              </a:spcBef>
            </a:pPr>
            <a:r>
              <a:rPr dirty="0"/>
              <a:t>Malicious</a:t>
            </a:r>
            <a:r>
              <a:rPr dirty="0" spc="-30"/>
              <a:t> </a:t>
            </a:r>
            <a:r>
              <a:rPr dirty="0" spc="-20"/>
              <a:t>Code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9498" y="1565147"/>
            <a:ext cx="162153" cy="213360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650240" y="1473453"/>
            <a:ext cx="4445000" cy="4488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55575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This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kind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attack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includes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the </a:t>
            </a:r>
            <a:r>
              <a:rPr dirty="0" sz="2400">
                <a:latin typeface="Arial"/>
                <a:cs typeface="Arial"/>
              </a:rPr>
              <a:t>execution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viruses,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worms, </a:t>
            </a:r>
            <a:r>
              <a:rPr dirty="0" sz="2400">
                <a:latin typeface="Arial"/>
                <a:cs typeface="Arial"/>
              </a:rPr>
              <a:t>Trojan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horses,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and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active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web </a:t>
            </a:r>
            <a:r>
              <a:rPr dirty="0" sz="2400">
                <a:latin typeface="Arial"/>
                <a:cs typeface="Arial"/>
              </a:rPr>
              <a:t>scripts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with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intent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destroy </a:t>
            </a:r>
            <a:r>
              <a:rPr dirty="0" sz="2400">
                <a:latin typeface="Arial"/>
                <a:cs typeface="Arial"/>
              </a:rPr>
              <a:t>or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steal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information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80"/>
              </a:spcBef>
            </a:pP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state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art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in</a:t>
            </a:r>
            <a:r>
              <a:rPr dirty="0" sz="2400" spc="-10">
                <a:latin typeface="Arial"/>
                <a:cs typeface="Arial"/>
              </a:rPr>
              <a:t> attacking </a:t>
            </a:r>
            <a:r>
              <a:rPr dirty="0" sz="2400">
                <a:latin typeface="Arial"/>
                <a:cs typeface="Arial"/>
              </a:rPr>
              <a:t>systems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in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2002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is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multi- </a:t>
            </a:r>
            <a:r>
              <a:rPr dirty="0" sz="2400">
                <a:latin typeface="Arial"/>
                <a:cs typeface="Arial"/>
              </a:rPr>
              <a:t>vector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worm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using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up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six </a:t>
            </a:r>
            <a:r>
              <a:rPr dirty="0" sz="2400">
                <a:latin typeface="Arial"/>
                <a:cs typeface="Arial"/>
              </a:rPr>
              <a:t>attack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vectors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exploit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variety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vulnerabilities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in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commonly </a:t>
            </a:r>
            <a:r>
              <a:rPr dirty="0" sz="2400">
                <a:latin typeface="Arial"/>
                <a:cs typeface="Arial"/>
              </a:rPr>
              <a:t>found</a:t>
            </a:r>
            <a:r>
              <a:rPr dirty="0" sz="2400" spc="-10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information</a:t>
            </a:r>
            <a:r>
              <a:rPr dirty="0" sz="2400" spc="-9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system devices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9498" y="3467100"/>
            <a:ext cx="162153" cy="213360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34000" y="2578100"/>
            <a:ext cx="3657600" cy="2901950"/>
          </a:xfrm>
          <a:prstGeom prst="rect">
            <a:avLst/>
          </a:prstGeom>
        </p:spPr>
      </p:pic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Slide</a:t>
            </a:r>
            <a:r>
              <a:rPr dirty="0" spc="-40"/>
              <a:t> </a:t>
            </a: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0"/>
            <a:ext cx="9156700" cy="6864350"/>
            <a:chOff x="-6350" y="0"/>
            <a:chExt cx="9156700" cy="686435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40140" y="6463288"/>
              <a:ext cx="403859" cy="39471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3999" cy="6248400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Slide</a:t>
            </a:r>
            <a:r>
              <a:rPr dirty="0" spc="-40"/>
              <a:t> </a:t>
            </a: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6242049"/>
            <a:ext cx="9156700" cy="622300"/>
            <a:chOff x="-6350" y="6242049"/>
            <a:chExt cx="9156700" cy="6223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6176" y="6463287"/>
              <a:ext cx="715518" cy="39471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0140" y="6463287"/>
              <a:ext cx="403859" cy="394712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1724" y="59435"/>
            <a:ext cx="5976366" cy="122910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48538" rIns="0" bIns="0" rtlCol="0" vert="horz">
            <a:spAutoFit/>
          </a:bodyPr>
          <a:lstStyle/>
          <a:p>
            <a:pPr marL="1832610">
              <a:lnSpc>
                <a:spcPct val="100000"/>
              </a:lnSpc>
              <a:spcBef>
                <a:spcPts val="100"/>
              </a:spcBef>
            </a:pPr>
            <a:r>
              <a:rPr dirty="0"/>
              <a:t>Attack</a:t>
            </a:r>
            <a:r>
              <a:rPr dirty="0" spc="-25"/>
              <a:t> </a:t>
            </a:r>
            <a:r>
              <a:rPr dirty="0" spc="-10"/>
              <a:t>Descriptions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3156" y="1414272"/>
            <a:ext cx="192633" cy="248412"/>
          </a:xfrm>
          <a:prstGeom prst="rect">
            <a:avLst/>
          </a:prstGeom>
        </p:spPr>
      </p:pic>
      <p:sp>
        <p:nvSpPr>
          <p:cNvPr id="8" name="object 8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97155" rIns="0" bIns="0" rtlCol="0" vert="horz">
            <a:spAutoFit/>
          </a:bodyPr>
          <a:lstStyle/>
          <a:p>
            <a:pPr marL="12700" marR="78740">
              <a:lnSpc>
                <a:spcPct val="80000"/>
              </a:lnSpc>
              <a:spcBef>
                <a:spcPts val="765"/>
              </a:spcBef>
            </a:pPr>
            <a:r>
              <a:rPr dirty="0"/>
              <a:t>IP</a:t>
            </a:r>
            <a:r>
              <a:rPr dirty="0" spc="-85"/>
              <a:t> </a:t>
            </a:r>
            <a:r>
              <a:rPr dirty="0"/>
              <a:t>Scan</a:t>
            </a:r>
            <a:r>
              <a:rPr dirty="0" spc="-55"/>
              <a:t> </a:t>
            </a:r>
            <a:r>
              <a:rPr dirty="0"/>
              <a:t>and</a:t>
            </a:r>
            <a:r>
              <a:rPr dirty="0" spc="-55"/>
              <a:t> </a:t>
            </a:r>
            <a:r>
              <a:rPr dirty="0"/>
              <a:t>Attack</a:t>
            </a:r>
            <a:r>
              <a:rPr dirty="0" spc="-35"/>
              <a:t> </a:t>
            </a:r>
            <a:r>
              <a:rPr dirty="0" b="0">
                <a:latin typeface="Arial"/>
                <a:cs typeface="Arial"/>
              </a:rPr>
              <a:t>–</a:t>
            </a:r>
            <a:r>
              <a:rPr dirty="0" spc="-6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Compromised</a:t>
            </a:r>
            <a:r>
              <a:rPr dirty="0" spc="-4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system</a:t>
            </a:r>
            <a:r>
              <a:rPr dirty="0" spc="-70" b="0">
                <a:latin typeface="Arial"/>
                <a:cs typeface="Arial"/>
              </a:rPr>
              <a:t> </a:t>
            </a:r>
            <a:r>
              <a:rPr dirty="0" spc="-10" b="0">
                <a:latin typeface="Arial"/>
                <a:cs typeface="Arial"/>
              </a:rPr>
              <a:t>scans </a:t>
            </a:r>
            <a:r>
              <a:rPr dirty="0" b="0">
                <a:latin typeface="Arial"/>
                <a:cs typeface="Arial"/>
              </a:rPr>
              <a:t>random</a:t>
            </a:r>
            <a:r>
              <a:rPr dirty="0" spc="-4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or</a:t>
            </a:r>
            <a:r>
              <a:rPr dirty="0" spc="-5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local</a:t>
            </a:r>
            <a:r>
              <a:rPr dirty="0" spc="-5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range</a:t>
            </a:r>
            <a:r>
              <a:rPr dirty="0" spc="-4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of</a:t>
            </a:r>
            <a:r>
              <a:rPr dirty="0" spc="-5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IP</a:t>
            </a:r>
            <a:r>
              <a:rPr dirty="0" spc="-7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addresses</a:t>
            </a:r>
            <a:r>
              <a:rPr dirty="0" spc="-6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and</a:t>
            </a:r>
            <a:r>
              <a:rPr dirty="0" spc="-50" b="0">
                <a:latin typeface="Arial"/>
                <a:cs typeface="Arial"/>
              </a:rPr>
              <a:t> </a:t>
            </a:r>
            <a:r>
              <a:rPr dirty="0" spc="-10" b="0">
                <a:latin typeface="Arial"/>
                <a:cs typeface="Arial"/>
              </a:rPr>
              <a:t>targets </a:t>
            </a:r>
            <a:r>
              <a:rPr dirty="0" b="0">
                <a:latin typeface="Arial"/>
                <a:cs typeface="Arial"/>
              </a:rPr>
              <a:t>any</a:t>
            </a:r>
            <a:r>
              <a:rPr dirty="0" spc="-7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of</a:t>
            </a:r>
            <a:r>
              <a:rPr dirty="0" spc="-8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several</a:t>
            </a:r>
            <a:r>
              <a:rPr dirty="0" spc="-8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vulnerabilities</a:t>
            </a:r>
            <a:r>
              <a:rPr dirty="0" spc="-7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known</a:t>
            </a:r>
            <a:r>
              <a:rPr dirty="0" spc="-6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to</a:t>
            </a:r>
            <a:r>
              <a:rPr dirty="0" spc="-8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hackers</a:t>
            </a:r>
            <a:r>
              <a:rPr dirty="0" spc="-80" b="0">
                <a:latin typeface="Arial"/>
                <a:cs typeface="Arial"/>
              </a:rPr>
              <a:t> </a:t>
            </a:r>
            <a:r>
              <a:rPr dirty="0" spc="-25" b="0">
                <a:latin typeface="Arial"/>
                <a:cs typeface="Arial"/>
              </a:rPr>
              <a:t>or </a:t>
            </a:r>
            <a:r>
              <a:rPr dirty="0" b="0">
                <a:latin typeface="Arial"/>
                <a:cs typeface="Arial"/>
              </a:rPr>
              <a:t>left</a:t>
            </a:r>
            <a:r>
              <a:rPr dirty="0" spc="-6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over</a:t>
            </a:r>
            <a:r>
              <a:rPr dirty="0" spc="-6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from</a:t>
            </a:r>
            <a:r>
              <a:rPr dirty="0" spc="-6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previous</a:t>
            </a:r>
            <a:r>
              <a:rPr dirty="0" spc="-50" b="0">
                <a:latin typeface="Arial"/>
                <a:cs typeface="Arial"/>
              </a:rPr>
              <a:t> </a:t>
            </a:r>
            <a:r>
              <a:rPr dirty="0" spc="-10" b="0">
                <a:latin typeface="Arial"/>
                <a:cs typeface="Arial"/>
              </a:rPr>
              <a:t>exploits</a:t>
            </a:r>
          </a:p>
          <a:p>
            <a:pPr marL="12700" marR="5080">
              <a:lnSpc>
                <a:spcPct val="80000"/>
              </a:lnSpc>
              <a:spcBef>
                <a:spcPts val="675"/>
              </a:spcBef>
            </a:pPr>
            <a:r>
              <a:rPr dirty="0"/>
              <a:t>Web</a:t>
            </a:r>
            <a:r>
              <a:rPr dirty="0" spc="-65"/>
              <a:t> </a:t>
            </a:r>
            <a:r>
              <a:rPr dirty="0"/>
              <a:t>Browsing</a:t>
            </a:r>
            <a:r>
              <a:rPr dirty="0" spc="-40"/>
              <a:t> </a:t>
            </a:r>
            <a:r>
              <a:rPr dirty="0" b="0">
                <a:latin typeface="Arial"/>
                <a:cs typeface="Arial"/>
              </a:rPr>
              <a:t>-</a:t>
            </a:r>
            <a:r>
              <a:rPr dirty="0" spc="-5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If</a:t>
            </a:r>
            <a:r>
              <a:rPr dirty="0" spc="-6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the</a:t>
            </a:r>
            <a:r>
              <a:rPr dirty="0" spc="-6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infected</a:t>
            </a:r>
            <a:r>
              <a:rPr dirty="0" spc="-5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system</a:t>
            </a:r>
            <a:r>
              <a:rPr dirty="0" spc="-6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has</a:t>
            </a:r>
            <a:r>
              <a:rPr dirty="0" spc="-55" b="0">
                <a:latin typeface="Arial"/>
                <a:cs typeface="Arial"/>
              </a:rPr>
              <a:t> </a:t>
            </a:r>
            <a:r>
              <a:rPr dirty="0" spc="-10" b="0">
                <a:latin typeface="Arial"/>
                <a:cs typeface="Arial"/>
              </a:rPr>
              <a:t>write </a:t>
            </a:r>
            <a:r>
              <a:rPr dirty="0" b="0">
                <a:latin typeface="Arial"/>
                <a:cs typeface="Arial"/>
              </a:rPr>
              <a:t>access</a:t>
            </a:r>
            <a:r>
              <a:rPr dirty="0" spc="-7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to</a:t>
            </a:r>
            <a:r>
              <a:rPr dirty="0" spc="-6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any</a:t>
            </a:r>
            <a:r>
              <a:rPr dirty="0" spc="-5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Web</a:t>
            </a:r>
            <a:r>
              <a:rPr dirty="0" spc="-5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pages,</a:t>
            </a:r>
            <a:r>
              <a:rPr dirty="0" spc="-5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it</a:t>
            </a:r>
            <a:r>
              <a:rPr dirty="0" spc="-7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makes</a:t>
            </a:r>
            <a:r>
              <a:rPr dirty="0" spc="-4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all</a:t>
            </a:r>
            <a:r>
              <a:rPr dirty="0" spc="-5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Web</a:t>
            </a:r>
            <a:r>
              <a:rPr dirty="0" spc="-60" b="0">
                <a:latin typeface="Arial"/>
                <a:cs typeface="Arial"/>
              </a:rPr>
              <a:t> </a:t>
            </a:r>
            <a:r>
              <a:rPr dirty="0" spc="-10" b="0">
                <a:latin typeface="Arial"/>
                <a:cs typeface="Arial"/>
              </a:rPr>
              <a:t>content </a:t>
            </a:r>
            <a:r>
              <a:rPr dirty="0" b="0">
                <a:latin typeface="Arial"/>
                <a:cs typeface="Arial"/>
              </a:rPr>
              <a:t>files</a:t>
            </a:r>
            <a:r>
              <a:rPr dirty="0" spc="-6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infectious,</a:t>
            </a:r>
            <a:r>
              <a:rPr dirty="0" spc="-6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so</a:t>
            </a:r>
            <a:r>
              <a:rPr dirty="0" spc="-7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that</a:t>
            </a:r>
            <a:r>
              <a:rPr dirty="0" spc="-6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users</a:t>
            </a:r>
            <a:r>
              <a:rPr dirty="0" spc="-6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who</a:t>
            </a:r>
            <a:r>
              <a:rPr dirty="0" spc="-5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browse</a:t>
            </a:r>
            <a:r>
              <a:rPr dirty="0" spc="-6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to</a:t>
            </a:r>
            <a:r>
              <a:rPr dirty="0" spc="-65" b="0">
                <a:latin typeface="Arial"/>
                <a:cs typeface="Arial"/>
              </a:rPr>
              <a:t> </a:t>
            </a:r>
            <a:r>
              <a:rPr dirty="0" spc="-10" b="0">
                <a:latin typeface="Arial"/>
                <a:cs typeface="Arial"/>
              </a:rPr>
              <a:t>those </a:t>
            </a:r>
            <a:r>
              <a:rPr dirty="0" b="0">
                <a:latin typeface="Arial"/>
                <a:cs typeface="Arial"/>
              </a:rPr>
              <a:t>pages</a:t>
            </a:r>
            <a:r>
              <a:rPr dirty="0" spc="-9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become</a:t>
            </a:r>
            <a:r>
              <a:rPr dirty="0" spc="-75" b="0">
                <a:latin typeface="Arial"/>
                <a:cs typeface="Arial"/>
              </a:rPr>
              <a:t> </a:t>
            </a:r>
            <a:r>
              <a:rPr dirty="0" spc="-10" b="0">
                <a:latin typeface="Arial"/>
                <a:cs typeface="Arial"/>
              </a:rPr>
              <a:t>infected</a:t>
            </a:r>
          </a:p>
          <a:p>
            <a:pPr marL="12700" marR="161290">
              <a:lnSpc>
                <a:spcPct val="80000"/>
              </a:lnSpc>
              <a:spcBef>
                <a:spcPts val="670"/>
              </a:spcBef>
            </a:pPr>
            <a:r>
              <a:rPr dirty="0"/>
              <a:t>Virus</a:t>
            </a:r>
            <a:r>
              <a:rPr dirty="0" spc="-75"/>
              <a:t> </a:t>
            </a:r>
            <a:r>
              <a:rPr dirty="0" b="0">
                <a:latin typeface="Arial"/>
                <a:cs typeface="Arial"/>
              </a:rPr>
              <a:t>-</a:t>
            </a:r>
            <a:r>
              <a:rPr dirty="0" spc="-7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Each</a:t>
            </a:r>
            <a:r>
              <a:rPr dirty="0" spc="-7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infected</a:t>
            </a:r>
            <a:r>
              <a:rPr dirty="0" spc="-7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machine</a:t>
            </a:r>
            <a:r>
              <a:rPr dirty="0" spc="-6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infects</a:t>
            </a:r>
            <a:r>
              <a:rPr dirty="0" spc="-105" b="0">
                <a:latin typeface="Arial"/>
                <a:cs typeface="Arial"/>
              </a:rPr>
              <a:t> </a:t>
            </a:r>
            <a:r>
              <a:rPr dirty="0" spc="-10" b="0">
                <a:latin typeface="Arial"/>
                <a:cs typeface="Arial"/>
              </a:rPr>
              <a:t>certain </a:t>
            </a:r>
            <a:r>
              <a:rPr dirty="0" b="0">
                <a:latin typeface="Arial"/>
                <a:cs typeface="Arial"/>
              </a:rPr>
              <a:t>common</a:t>
            </a:r>
            <a:r>
              <a:rPr dirty="0" spc="-5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executable</a:t>
            </a:r>
            <a:r>
              <a:rPr dirty="0" spc="-6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or</a:t>
            </a:r>
            <a:r>
              <a:rPr dirty="0" spc="-6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script</a:t>
            </a:r>
            <a:r>
              <a:rPr dirty="0" spc="-6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files</a:t>
            </a:r>
            <a:r>
              <a:rPr dirty="0" spc="-6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on</a:t>
            </a:r>
            <a:r>
              <a:rPr dirty="0" spc="-5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all</a:t>
            </a:r>
            <a:r>
              <a:rPr dirty="0" spc="-65" b="0">
                <a:latin typeface="Arial"/>
                <a:cs typeface="Arial"/>
              </a:rPr>
              <a:t> </a:t>
            </a:r>
            <a:r>
              <a:rPr dirty="0" spc="-10" b="0">
                <a:latin typeface="Arial"/>
                <a:cs typeface="Arial"/>
              </a:rPr>
              <a:t>computers </a:t>
            </a:r>
            <a:r>
              <a:rPr dirty="0" b="0">
                <a:latin typeface="Arial"/>
                <a:cs typeface="Arial"/>
              </a:rPr>
              <a:t>to</a:t>
            </a:r>
            <a:r>
              <a:rPr dirty="0" spc="-6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which</a:t>
            </a:r>
            <a:r>
              <a:rPr dirty="0" spc="-4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it</a:t>
            </a:r>
            <a:r>
              <a:rPr dirty="0" spc="-5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can</a:t>
            </a:r>
            <a:r>
              <a:rPr dirty="0" spc="-5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write</a:t>
            </a:r>
            <a:r>
              <a:rPr dirty="0" spc="-5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with</a:t>
            </a:r>
            <a:r>
              <a:rPr dirty="0" spc="-5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virus</a:t>
            </a:r>
            <a:r>
              <a:rPr dirty="0" spc="-5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code</a:t>
            </a:r>
            <a:r>
              <a:rPr dirty="0" spc="-5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that</a:t>
            </a:r>
            <a:r>
              <a:rPr dirty="0" spc="-5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can</a:t>
            </a:r>
            <a:r>
              <a:rPr dirty="0" spc="-60" b="0">
                <a:latin typeface="Arial"/>
                <a:cs typeface="Arial"/>
              </a:rPr>
              <a:t> </a:t>
            </a:r>
            <a:r>
              <a:rPr dirty="0" spc="-10" b="0">
                <a:latin typeface="Arial"/>
                <a:cs typeface="Arial"/>
              </a:rPr>
              <a:t>cause infection</a:t>
            </a: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3156" y="2865120"/>
            <a:ext cx="192633" cy="248412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3156" y="4315967"/>
            <a:ext cx="192633" cy="248412"/>
          </a:xfrm>
          <a:prstGeom prst="rect">
            <a:avLst/>
          </a:prstGeom>
        </p:spPr>
      </p:pic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Slide</a:t>
            </a:r>
            <a:r>
              <a:rPr dirty="0" spc="-40"/>
              <a:t> </a:t>
            </a: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6242049"/>
            <a:ext cx="9156700" cy="622300"/>
            <a:chOff x="-6350" y="6242049"/>
            <a:chExt cx="9156700" cy="6223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6176" y="6463287"/>
              <a:ext cx="715518" cy="39471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0140" y="6463287"/>
              <a:ext cx="403859" cy="394712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1724" y="59435"/>
            <a:ext cx="5976366" cy="122910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48538" rIns="0" bIns="0" rtlCol="0" vert="horz">
            <a:spAutoFit/>
          </a:bodyPr>
          <a:lstStyle/>
          <a:p>
            <a:pPr marL="1832610">
              <a:lnSpc>
                <a:spcPct val="100000"/>
              </a:lnSpc>
              <a:spcBef>
                <a:spcPts val="100"/>
              </a:spcBef>
            </a:pPr>
            <a:r>
              <a:rPr dirty="0"/>
              <a:t>Attack</a:t>
            </a:r>
            <a:r>
              <a:rPr dirty="0" spc="-25"/>
              <a:t> </a:t>
            </a:r>
            <a:r>
              <a:rPr dirty="0" spc="-10"/>
              <a:t>Descriptions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3156" y="1850517"/>
            <a:ext cx="192633" cy="248412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650240" y="1746326"/>
            <a:ext cx="8080375" cy="412305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4102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latin typeface="Arial"/>
                <a:cs typeface="Arial"/>
              </a:rPr>
              <a:t>Unprotected</a:t>
            </a:r>
            <a:r>
              <a:rPr dirty="0" sz="2800" spc="-40" b="1">
                <a:latin typeface="Arial"/>
                <a:cs typeface="Arial"/>
              </a:rPr>
              <a:t> </a:t>
            </a:r>
            <a:r>
              <a:rPr dirty="0" sz="2800" b="1">
                <a:latin typeface="Arial"/>
                <a:cs typeface="Arial"/>
              </a:rPr>
              <a:t>Shares</a:t>
            </a:r>
            <a:r>
              <a:rPr dirty="0" sz="2800" spc="-55" b="1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-</a:t>
            </a:r>
            <a:r>
              <a:rPr dirty="0" sz="2800" spc="-6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using</a:t>
            </a:r>
            <a:r>
              <a:rPr dirty="0" sz="2800" spc="-7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file</a:t>
            </a:r>
            <a:r>
              <a:rPr dirty="0" sz="2800" spc="-7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shares</a:t>
            </a:r>
            <a:r>
              <a:rPr dirty="0" sz="2800" spc="-8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to</a:t>
            </a:r>
            <a:r>
              <a:rPr dirty="0" sz="2800" spc="-75">
                <a:latin typeface="Arial"/>
                <a:cs typeface="Arial"/>
              </a:rPr>
              <a:t> </a:t>
            </a:r>
            <a:r>
              <a:rPr dirty="0" sz="2800" spc="-20">
                <a:latin typeface="Arial"/>
                <a:cs typeface="Arial"/>
              </a:rPr>
              <a:t>copy </a:t>
            </a:r>
            <a:r>
              <a:rPr dirty="0" sz="2800">
                <a:latin typeface="Arial"/>
                <a:cs typeface="Arial"/>
              </a:rPr>
              <a:t>viral</a:t>
            </a:r>
            <a:r>
              <a:rPr dirty="0" sz="2800" spc="-8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component</a:t>
            </a:r>
            <a:r>
              <a:rPr dirty="0" sz="2800" spc="-6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to</a:t>
            </a:r>
            <a:r>
              <a:rPr dirty="0" sz="2800" spc="-8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all</a:t>
            </a:r>
            <a:r>
              <a:rPr dirty="0" sz="2800" spc="-6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reachable</a:t>
            </a:r>
            <a:r>
              <a:rPr dirty="0" sz="2800" spc="-60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locations</a:t>
            </a:r>
            <a:endParaRPr sz="2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675"/>
              </a:spcBef>
            </a:pPr>
            <a:r>
              <a:rPr dirty="0" sz="2800" b="1">
                <a:latin typeface="Arial"/>
                <a:cs typeface="Arial"/>
              </a:rPr>
              <a:t>Mass</a:t>
            </a:r>
            <a:r>
              <a:rPr dirty="0" sz="2800" spc="-50" b="1">
                <a:latin typeface="Arial"/>
                <a:cs typeface="Arial"/>
              </a:rPr>
              <a:t> </a:t>
            </a:r>
            <a:r>
              <a:rPr dirty="0" sz="2800" b="1">
                <a:latin typeface="Arial"/>
                <a:cs typeface="Arial"/>
              </a:rPr>
              <a:t>Mail</a:t>
            </a:r>
            <a:r>
              <a:rPr dirty="0" sz="2800" spc="-40" b="1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-</a:t>
            </a:r>
            <a:r>
              <a:rPr dirty="0" sz="2800" spc="-7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sending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e-</a:t>
            </a:r>
            <a:r>
              <a:rPr dirty="0" sz="2800">
                <a:latin typeface="Arial"/>
                <a:cs typeface="Arial"/>
              </a:rPr>
              <a:t>mail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infections</a:t>
            </a:r>
            <a:r>
              <a:rPr dirty="0" sz="2800" spc="-7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to</a:t>
            </a:r>
            <a:r>
              <a:rPr dirty="0" sz="2800" spc="-65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addresses </a:t>
            </a:r>
            <a:r>
              <a:rPr dirty="0" sz="2800">
                <a:latin typeface="Arial"/>
                <a:cs typeface="Arial"/>
              </a:rPr>
              <a:t>found</a:t>
            </a:r>
            <a:r>
              <a:rPr dirty="0" sz="2800" spc="-6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in</a:t>
            </a:r>
            <a:r>
              <a:rPr dirty="0" sz="2800" spc="-6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address</a:t>
            </a:r>
            <a:r>
              <a:rPr dirty="0" sz="2800" spc="-70">
                <a:latin typeface="Arial"/>
                <a:cs typeface="Arial"/>
              </a:rPr>
              <a:t> </a:t>
            </a:r>
            <a:r>
              <a:rPr dirty="0" sz="2800" spc="-20">
                <a:latin typeface="Arial"/>
                <a:cs typeface="Arial"/>
              </a:rPr>
              <a:t>book</a:t>
            </a:r>
            <a:endParaRPr sz="2800">
              <a:latin typeface="Arial"/>
              <a:cs typeface="Arial"/>
            </a:endParaRPr>
          </a:p>
          <a:p>
            <a:pPr marL="12700" marR="230504">
              <a:lnSpc>
                <a:spcPct val="100000"/>
              </a:lnSpc>
              <a:spcBef>
                <a:spcPts val="675"/>
              </a:spcBef>
            </a:pPr>
            <a:r>
              <a:rPr dirty="0" sz="2800" b="1">
                <a:latin typeface="Arial"/>
                <a:cs typeface="Arial"/>
              </a:rPr>
              <a:t>Simple</a:t>
            </a:r>
            <a:r>
              <a:rPr dirty="0" sz="2800" spc="-114" b="1">
                <a:latin typeface="Arial"/>
                <a:cs typeface="Arial"/>
              </a:rPr>
              <a:t> </a:t>
            </a:r>
            <a:r>
              <a:rPr dirty="0" sz="2800" b="1">
                <a:latin typeface="Arial"/>
                <a:cs typeface="Arial"/>
              </a:rPr>
              <a:t>Network</a:t>
            </a:r>
            <a:r>
              <a:rPr dirty="0" sz="2800" spc="-95" b="1">
                <a:latin typeface="Arial"/>
                <a:cs typeface="Arial"/>
              </a:rPr>
              <a:t> </a:t>
            </a:r>
            <a:r>
              <a:rPr dirty="0" sz="2800" b="1">
                <a:latin typeface="Arial"/>
                <a:cs typeface="Arial"/>
              </a:rPr>
              <a:t>Management</a:t>
            </a:r>
            <a:r>
              <a:rPr dirty="0" sz="2800" spc="-80" b="1">
                <a:latin typeface="Arial"/>
                <a:cs typeface="Arial"/>
              </a:rPr>
              <a:t> </a:t>
            </a:r>
            <a:r>
              <a:rPr dirty="0" sz="2800" b="1">
                <a:latin typeface="Arial"/>
                <a:cs typeface="Arial"/>
              </a:rPr>
              <a:t>Protocol</a:t>
            </a:r>
            <a:r>
              <a:rPr dirty="0" sz="2800" spc="-65" b="1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-</a:t>
            </a:r>
            <a:r>
              <a:rPr dirty="0" sz="2800" spc="-105">
                <a:latin typeface="Arial"/>
                <a:cs typeface="Arial"/>
              </a:rPr>
              <a:t> </a:t>
            </a:r>
            <a:r>
              <a:rPr dirty="0" sz="2800" spc="-20">
                <a:latin typeface="Arial"/>
                <a:cs typeface="Arial"/>
              </a:rPr>
              <a:t>SNMP </a:t>
            </a:r>
            <a:r>
              <a:rPr dirty="0" sz="2800">
                <a:latin typeface="Arial"/>
                <a:cs typeface="Arial"/>
              </a:rPr>
              <a:t>vulnerabilities</a:t>
            </a:r>
            <a:r>
              <a:rPr dirty="0" sz="2800" spc="-9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used</a:t>
            </a:r>
            <a:r>
              <a:rPr dirty="0" sz="2800" spc="-9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to</a:t>
            </a:r>
            <a:r>
              <a:rPr dirty="0" sz="2800" spc="-9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compromise</a:t>
            </a:r>
            <a:r>
              <a:rPr dirty="0" sz="2800" spc="-7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and</a:t>
            </a:r>
            <a:r>
              <a:rPr dirty="0" sz="2800" spc="-100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infect</a:t>
            </a:r>
            <a:endParaRPr sz="2800">
              <a:latin typeface="Arial"/>
              <a:cs typeface="Arial"/>
            </a:endParaRPr>
          </a:p>
          <a:p>
            <a:pPr algn="just" marL="12700" marR="501015">
              <a:lnSpc>
                <a:spcPct val="100000"/>
              </a:lnSpc>
              <a:spcBef>
                <a:spcPts val="675"/>
              </a:spcBef>
            </a:pPr>
            <a:r>
              <a:rPr dirty="0" sz="2800" b="1">
                <a:latin typeface="Arial"/>
                <a:cs typeface="Arial"/>
              </a:rPr>
              <a:t>Hoaxes</a:t>
            </a:r>
            <a:r>
              <a:rPr dirty="0" sz="2800" spc="-30" b="1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-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</a:t>
            </a:r>
            <a:r>
              <a:rPr dirty="0" sz="2800" spc="-7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more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devious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approach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to</a:t>
            </a:r>
            <a:r>
              <a:rPr dirty="0" sz="2800" spc="-65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attacking </a:t>
            </a:r>
            <a:r>
              <a:rPr dirty="0" sz="2800">
                <a:latin typeface="Arial"/>
                <a:cs typeface="Arial"/>
              </a:rPr>
              <a:t>computer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systems</a:t>
            </a:r>
            <a:r>
              <a:rPr dirty="0" sz="2800" spc="-8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is</a:t>
            </a:r>
            <a:r>
              <a:rPr dirty="0" sz="2800" spc="-6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the</a:t>
            </a:r>
            <a:r>
              <a:rPr dirty="0" sz="2800" spc="-6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transmission</a:t>
            </a:r>
            <a:r>
              <a:rPr dirty="0" sz="2800" spc="-7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of</a:t>
            </a:r>
            <a:r>
              <a:rPr dirty="0" sz="2800" spc="-6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</a:t>
            </a:r>
            <a:r>
              <a:rPr dirty="0" sz="2800" spc="-60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virus </a:t>
            </a:r>
            <a:r>
              <a:rPr dirty="0" sz="2800">
                <a:latin typeface="Arial"/>
                <a:cs typeface="Arial"/>
              </a:rPr>
              <a:t>hoax,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with</a:t>
            </a:r>
            <a:r>
              <a:rPr dirty="0" sz="2800" spc="-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real</a:t>
            </a:r>
            <a:r>
              <a:rPr dirty="0" sz="2800" spc="-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virus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attached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3156" y="2789173"/>
            <a:ext cx="192633" cy="248412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3156" y="3728084"/>
            <a:ext cx="192633" cy="248412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3156" y="4666741"/>
            <a:ext cx="192633" cy="248412"/>
          </a:xfrm>
          <a:prstGeom prst="rect">
            <a:avLst/>
          </a:prstGeom>
        </p:spPr>
      </p:pic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Slide</a:t>
            </a:r>
            <a:r>
              <a:rPr dirty="0" spc="-40"/>
              <a:t> </a:t>
            </a: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6242049"/>
            <a:ext cx="9156700" cy="622300"/>
            <a:chOff x="-6350" y="6242049"/>
            <a:chExt cx="9156700" cy="6223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65235" y="6463287"/>
              <a:ext cx="715518" cy="39471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39200" y="6463287"/>
              <a:ext cx="304800" cy="394712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22220" y="105155"/>
            <a:ext cx="4132326" cy="111937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79907" rIns="0" bIns="0" rtlCol="0" vert="horz">
            <a:spAutoFit/>
          </a:bodyPr>
          <a:lstStyle/>
          <a:p>
            <a:pPr marL="2722880">
              <a:lnSpc>
                <a:spcPct val="100000"/>
              </a:lnSpc>
              <a:spcBef>
                <a:spcPts val="95"/>
              </a:spcBef>
            </a:pPr>
            <a:r>
              <a:rPr dirty="0" sz="4000" spc="-10"/>
              <a:t>Vulnerabilities</a:t>
            </a:r>
            <a:endParaRPr sz="4000"/>
          </a:p>
        </p:txBody>
      </p:sp>
      <p:sp>
        <p:nvSpPr>
          <p:cNvPr id="13" name="object 1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Slide</a:t>
            </a:r>
            <a:r>
              <a:rPr dirty="0" spc="-40"/>
              <a:t> </a:t>
            </a: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7" name="object 7" descr=""/>
          <p:cNvSpPr txBox="1"/>
          <p:nvPr/>
        </p:nvSpPr>
        <p:spPr>
          <a:xfrm>
            <a:off x="78739" y="1366774"/>
            <a:ext cx="8987790" cy="1215390"/>
          </a:xfrm>
          <a:prstGeom prst="rect">
            <a:avLst/>
          </a:prstGeom>
        </p:spPr>
        <p:txBody>
          <a:bodyPr wrap="square" lIns="0" tIns="47625" rIns="0" bIns="0" rtlCol="0" vert="horz">
            <a:spAutoFit/>
          </a:bodyPr>
          <a:lstStyle/>
          <a:p>
            <a:pPr algn="just" marL="355600" marR="5080" indent="-342900">
              <a:lnSpc>
                <a:spcPts val="2160"/>
              </a:lnSpc>
              <a:spcBef>
                <a:spcPts val="375"/>
              </a:spcBef>
              <a:buClr>
                <a:srgbClr val="0000FF"/>
              </a:buClr>
              <a:buFont typeface="Wingdings"/>
              <a:buChar char=""/>
              <a:tabLst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vulnerability</a:t>
            </a:r>
            <a:r>
              <a:rPr dirty="0" sz="2000" spc="-55" b="1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weakness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which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can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exploited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by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threat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actor,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such </a:t>
            </a:r>
            <a:r>
              <a:rPr dirty="0" sz="2000">
                <a:latin typeface="Arial"/>
                <a:cs typeface="Arial"/>
              </a:rPr>
              <a:t>as  an</a:t>
            </a:r>
            <a:r>
              <a:rPr dirty="0" sz="2000" spc="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attacker,</a:t>
            </a:r>
            <a:r>
              <a:rPr dirty="0" sz="2000" spc="-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to  cross</a:t>
            </a:r>
            <a:r>
              <a:rPr dirty="0" sz="2000" spc="-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privilege</a:t>
            </a:r>
            <a:r>
              <a:rPr dirty="0" sz="2000" spc="1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boundaries  (i.e.  perform  </a:t>
            </a:r>
            <a:r>
              <a:rPr dirty="0" sz="2000" spc="-10">
                <a:latin typeface="Arial"/>
                <a:cs typeface="Arial"/>
              </a:rPr>
              <a:t>unauthorized </a:t>
            </a:r>
            <a:r>
              <a:rPr dirty="0" sz="2000">
                <a:latin typeface="Arial"/>
                <a:cs typeface="Arial"/>
              </a:rPr>
              <a:t>actions)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within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computer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system.</a:t>
            </a:r>
            <a:endParaRPr sz="2000">
              <a:latin typeface="Arial"/>
              <a:cs typeface="Arial"/>
            </a:endParaRPr>
          </a:p>
          <a:p>
            <a:pPr algn="just" marL="354965" indent="-342265">
              <a:lnSpc>
                <a:spcPct val="100000"/>
              </a:lnSpc>
              <a:spcBef>
                <a:spcPts val="210"/>
              </a:spcBef>
              <a:buClr>
                <a:srgbClr val="0000FF"/>
              </a:buClr>
              <a:buFont typeface="Wingdings"/>
              <a:buChar char=""/>
              <a:tabLst>
                <a:tab pos="354965" algn="l"/>
              </a:tabLst>
            </a:pPr>
            <a:r>
              <a:rPr dirty="0" sz="2000">
                <a:latin typeface="Arial"/>
                <a:cs typeface="Arial"/>
              </a:rPr>
              <a:t>Vulnerabilities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classified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according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asset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class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they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related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to:-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79551" y="2586355"/>
            <a:ext cx="2192655" cy="2769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05"/>
              </a:spcBef>
              <a:buClr>
                <a:srgbClr val="0000FF"/>
              </a:buClr>
              <a:buFont typeface="Wingdings"/>
              <a:buChar char=""/>
              <a:tabLst>
                <a:tab pos="469265" algn="l"/>
              </a:tabLst>
            </a:pPr>
            <a:r>
              <a:rPr dirty="0" sz="2000" spc="-10" b="1">
                <a:latin typeface="Arial"/>
                <a:cs typeface="Arial"/>
              </a:rPr>
              <a:t>Hardware:-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5"/>
              </a:spcBef>
              <a:buClr>
                <a:srgbClr val="0000FF"/>
              </a:buClr>
              <a:buFont typeface="Wingdings"/>
              <a:buChar char=""/>
            </a:pPr>
            <a:endParaRPr sz="20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5"/>
              </a:spcBef>
              <a:buClr>
                <a:srgbClr val="0000FF"/>
              </a:buClr>
              <a:buFont typeface="Wingdings"/>
              <a:buChar char=""/>
              <a:tabLst>
                <a:tab pos="469265" algn="l"/>
              </a:tabLst>
            </a:pPr>
            <a:r>
              <a:rPr dirty="0" sz="2000" spc="-10" b="1">
                <a:latin typeface="Arial"/>
                <a:cs typeface="Arial"/>
              </a:rPr>
              <a:t>Software:-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0"/>
              </a:spcBef>
              <a:buClr>
                <a:srgbClr val="0000FF"/>
              </a:buClr>
              <a:buFont typeface="Wingdings"/>
              <a:buChar char=""/>
            </a:pPr>
            <a:endParaRPr sz="20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buClr>
                <a:srgbClr val="0000FF"/>
              </a:buClr>
              <a:buFont typeface="Wingdings"/>
              <a:buChar char=""/>
              <a:tabLst>
                <a:tab pos="469265" algn="l"/>
              </a:tabLst>
            </a:pPr>
            <a:r>
              <a:rPr dirty="0" sz="2000" spc="-10" b="1">
                <a:latin typeface="Arial"/>
                <a:cs typeface="Arial"/>
              </a:rPr>
              <a:t>Network:-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0"/>
              </a:spcBef>
              <a:buClr>
                <a:srgbClr val="0000FF"/>
              </a:buClr>
              <a:buFont typeface="Wingdings"/>
              <a:buChar char=""/>
            </a:pPr>
            <a:endParaRPr sz="20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buClr>
                <a:srgbClr val="0000FF"/>
              </a:buClr>
              <a:buFont typeface="Wingdings"/>
              <a:buChar char=""/>
              <a:tabLst>
                <a:tab pos="469265" algn="l"/>
              </a:tabLst>
            </a:pPr>
            <a:r>
              <a:rPr dirty="0" sz="2000" spc="-10" b="1">
                <a:latin typeface="Arial"/>
                <a:cs typeface="Arial"/>
              </a:rPr>
              <a:t>Personnel:-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0"/>
              </a:spcBef>
              <a:buClr>
                <a:srgbClr val="0000FF"/>
              </a:buClr>
              <a:buFont typeface="Wingdings"/>
              <a:buChar char=""/>
            </a:pPr>
            <a:endParaRPr sz="20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buClr>
                <a:srgbClr val="0000FF"/>
              </a:buClr>
              <a:buFont typeface="Wingdings"/>
              <a:buChar char=""/>
              <a:tabLst>
                <a:tab pos="469265" algn="l"/>
              </a:tabLst>
            </a:pPr>
            <a:r>
              <a:rPr dirty="0" sz="2000" b="1">
                <a:latin typeface="Arial"/>
                <a:cs typeface="Arial"/>
              </a:rPr>
              <a:t>Physical</a:t>
            </a:r>
            <a:r>
              <a:rPr dirty="0" sz="2000" spc="-50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site:-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720085" y="2586355"/>
            <a:ext cx="6347460" cy="1824989"/>
          </a:xfrm>
          <a:prstGeom prst="rect">
            <a:avLst/>
          </a:prstGeom>
        </p:spPr>
        <p:txBody>
          <a:bodyPr wrap="square" lIns="0" tIns="47625" rIns="0" bIns="0" rtlCol="0" vert="horz">
            <a:spAutoFit/>
          </a:bodyPr>
          <a:lstStyle/>
          <a:p>
            <a:pPr marL="108585" marR="5080" indent="-96520">
              <a:lnSpc>
                <a:spcPts val="2160"/>
              </a:lnSpc>
              <a:spcBef>
                <a:spcPts val="375"/>
              </a:spcBef>
              <a:tabLst>
                <a:tab pos="1647825" algn="l"/>
                <a:tab pos="2012314" algn="l"/>
                <a:tab pos="3661410" algn="l"/>
                <a:tab pos="3883660" algn="l"/>
                <a:tab pos="5419090" algn="l"/>
              </a:tabLst>
            </a:pPr>
            <a:r>
              <a:rPr dirty="0" sz="2000" spc="-10">
                <a:latin typeface="Arial"/>
                <a:cs typeface="Arial"/>
              </a:rPr>
              <a:t>Susceptibility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25">
                <a:latin typeface="Arial"/>
                <a:cs typeface="Arial"/>
              </a:rPr>
              <a:t>to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humidity/dust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50">
                <a:latin typeface="Arial"/>
                <a:cs typeface="Arial"/>
              </a:rPr>
              <a:t>;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Unprotected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storage; </a:t>
            </a:r>
            <a:r>
              <a:rPr dirty="0" sz="2000">
                <a:latin typeface="Arial"/>
                <a:cs typeface="Arial"/>
              </a:rPr>
              <a:t>Over-</a:t>
            </a:r>
            <a:r>
              <a:rPr dirty="0" sz="2000" spc="-10">
                <a:latin typeface="Arial"/>
                <a:cs typeface="Arial"/>
              </a:rPr>
              <a:t>heating.</a:t>
            </a:r>
            <a:endParaRPr sz="2000">
              <a:latin typeface="Arial"/>
              <a:cs typeface="Arial"/>
            </a:endParaRPr>
          </a:p>
          <a:p>
            <a:pPr marL="114300">
              <a:lnSpc>
                <a:spcPts val="2280"/>
              </a:lnSpc>
              <a:spcBef>
                <a:spcPts val="209"/>
              </a:spcBef>
            </a:pPr>
            <a:r>
              <a:rPr dirty="0" sz="2000">
                <a:latin typeface="Arial"/>
                <a:cs typeface="Arial"/>
              </a:rPr>
              <a:t>Insufficient</a:t>
            </a:r>
            <a:r>
              <a:rPr dirty="0" sz="2000" spc="1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testing;</a:t>
            </a:r>
            <a:r>
              <a:rPr dirty="0" sz="2000" spc="2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insecure</a:t>
            </a:r>
            <a:r>
              <a:rPr dirty="0" sz="2000" spc="20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coding;</a:t>
            </a:r>
            <a:r>
              <a:rPr dirty="0" sz="2000" spc="2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lack</a:t>
            </a:r>
            <a:r>
              <a:rPr dirty="0" sz="2000" spc="2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2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audit</a:t>
            </a:r>
            <a:r>
              <a:rPr dirty="0" sz="2000" spc="2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trail;</a:t>
            </a:r>
            <a:endParaRPr sz="2000">
              <a:latin typeface="Arial"/>
              <a:cs typeface="Arial"/>
            </a:endParaRPr>
          </a:p>
          <a:p>
            <a:pPr marL="178435">
              <a:lnSpc>
                <a:spcPts val="2280"/>
              </a:lnSpc>
            </a:pPr>
            <a:r>
              <a:rPr dirty="0" sz="2000">
                <a:latin typeface="Arial"/>
                <a:cs typeface="Arial"/>
              </a:rPr>
              <a:t>Design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flaw.</a:t>
            </a:r>
            <a:endParaRPr sz="2000">
              <a:latin typeface="Arial"/>
              <a:cs typeface="Arial"/>
            </a:endParaRPr>
          </a:p>
          <a:p>
            <a:pPr marL="254635" marR="6985" indent="-85725">
              <a:lnSpc>
                <a:spcPts val="2160"/>
              </a:lnSpc>
              <a:spcBef>
                <a:spcPts val="509"/>
              </a:spcBef>
              <a:tabLst>
                <a:tab pos="1707514" algn="l"/>
                <a:tab pos="3569970" algn="l"/>
                <a:tab pos="4315460" algn="l"/>
                <a:tab pos="5443220" algn="l"/>
              </a:tabLst>
            </a:pPr>
            <a:r>
              <a:rPr dirty="0" sz="2000" spc="-10">
                <a:latin typeface="Arial"/>
                <a:cs typeface="Arial"/>
              </a:rPr>
              <a:t>Unprotected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communication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lines;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Insecure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network architecture.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822194" y="4415409"/>
            <a:ext cx="5186045" cy="1215390"/>
          </a:xfrm>
          <a:prstGeom prst="rect">
            <a:avLst/>
          </a:prstGeom>
        </p:spPr>
        <p:txBody>
          <a:bodyPr wrap="square" lIns="0" tIns="47625" rIns="0" bIns="0" rtlCol="0" vert="horz">
            <a:spAutoFit/>
          </a:bodyPr>
          <a:lstStyle/>
          <a:p>
            <a:pPr marL="12700" marR="5080" indent="65405">
              <a:lnSpc>
                <a:spcPts val="2160"/>
              </a:lnSpc>
              <a:spcBef>
                <a:spcPts val="375"/>
              </a:spcBef>
              <a:tabLst>
                <a:tab pos="1530350" algn="l"/>
                <a:tab pos="2760980" algn="l"/>
                <a:tab pos="3903979" algn="l"/>
              </a:tabLst>
            </a:pPr>
            <a:r>
              <a:rPr dirty="0" sz="2000" spc="-10" b="1">
                <a:latin typeface="Arial"/>
                <a:cs typeface="Arial"/>
              </a:rPr>
              <a:t>I</a:t>
            </a:r>
            <a:r>
              <a:rPr dirty="0" sz="2000" spc="-10">
                <a:latin typeface="Arial"/>
                <a:cs typeface="Arial"/>
              </a:rPr>
              <a:t>nadequate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recruiting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process;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Inadequate </a:t>
            </a:r>
            <a:r>
              <a:rPr dirty="0" sz="2000">
                <a:latin typeface="Arial"/>
                <a:cs typeface="Arial"/>
              </a:rPr>
              <a:t>awareness;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insider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threat</a:t>
            </a:r>
            <a:endParaRPr sz="2000">
              <a:latin typeface="Arial"/>
              <a:cs typeface="Arial"/>
            </a:endParaRPr>
          </a:p>
          <a:p>
            <a:pPr marL="111760">
              <a:lnSpc>
                <a:spcPts val="2280"/>
              </a:lnSpc>
              <a:spcBef>
                <a:spcPts val="204"/>
              </a:spcBef>
            </a:pPr>
            <a:r>
              <a:rPr dirty="0" sz="2000" b="1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rea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subject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natural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disasters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(e.g.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flood,</a:t>
            </a:r>
            <a:endParaRPr sz="2000">
              <a:latin typeface="Arial"/>
              <a:cs typeface="Arial"/>
            </a:endParaRPr>
          </a:p>
          <a:p>
            <a:pPr marL="152400">
              <a:lnSpc>
                <a:spcPts val="2280"/>
              </a:lnSpc>
            </a:pPr>
            <a:r>
              <a:rPr dirty="0" sz="2000">
                <a:latin typeface="Arial"/>
                <a:cs typeface="Arial"/>
              </a:rPr>
              <a:t>earthquake);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interruption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power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source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166354" y="4415409"/>
            <a:ext cx="90170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latin typeface="Arial"/>
                <a:cs typeface="Arial"/>
              </a:rPr>
              <a:t>security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79551" y="5634939"/>
            <a:ext cx="7690484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00"/>
              </a:spcBef>
              <a:buClr>
                <a:srgbClr val="0000FF"/>
              </a:buClr>
              <a:buFont typeface="Wingdings"/>
              <a:buChar char=""/>
              <a:tabLst>
                <a:tab pos="469265" algn="l"/>
              </a:tabLst>
            </a:pPr>
            <a:r>
              <a:rPr dirty="0" sz="2000" b="1">
                <a:latin typeface="Arial"/>
                <a:cs typeface="Arial"/>
              </a:rPr>
              <a:t>Organizational:-</a:t>
            </a:r>
            <a:r>
              <a:rPr dirty="0" sz="2000" spc="-5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ack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regular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audits;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lack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continuity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plans;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6242049"/>
            <a:ext cx="9156700" cy="622300"/>
            <a:chOff x="-6350" y="6242049"/>
            <a:chExt cx="9156700" cy="6223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6176" y="6463287"/>
              <a:ext cx="715518" cy="39471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0140" y="6463287"/>
              <a:ext cx="403859" cy="394712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1724" y="59435"/>
            <a:ext cx="5976366" cy="122910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48538" rIns="0" bIns="0" rtlCol="0" vert="horz">
            <a:spAutoFit/>
          </a:bodyPr>
          <a:lstStyle/>
          <a:p>
            <a:pPr marL="1832610">
              <a:lnSpc>
                <a:spcPct val="100000"/>
              </a:lnSpc>
              <a:spcBef>
                <a:spcPts val="100"/>
              </a:spcBef>
            </a:pPr>
            <a:r>
              <a:rPr dirty="0"/>
              <a:t>Attack</a:t>
            </a:r>
            <a:r>
              <a:rPr dirty="0" spc="-25"/>
              <a:t> </a:t>
            </a:r>
            <a:r>
              <a:rPr dirty="0" spc="-10"/>
              <a:t>Descriptions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1985" y="1530096"/>
            <a:ext cx="182880" cy="231648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650240" y="1432306"/>
            <a:ext cx="8221980" cy="4584065"/>
          </a:xfrm>
          <a:prstGeom prst="rect">
            <a:avLst/>
          </a:prstGeom>
        </p:spPr>
        <p:txBody>
          <a:bodyPr wrap="square" lIns="0" tIns="52705" rIns="0" bIns="0" rtlCol="0" vert="horz">
            <a:spAutoFit/>
          </a:bodyPr>
          <a:lstStyle/>
          <a:p>
            <a:pPr marL="12700" marR="297815">
              <a:lnSpc>
                <a:spcPct val="90000"/>
              </a:lnSpc>
              <a:spcBef>
                <a:spcPts val="415"/>
              </a:spcBef>
            </a:pPr>
            <a:r>
              <a:rPr dirty="0" sz="2600" b="1">
                <a:latin typeface="Arial"/>
                <a:cs typeface="Arial"/>
              </a:rPr>
              <a:t>Back</a:t>
            </a:r>
            <a:r>
              <a:rPr dirty="0" sz="2600" spc="-35" b="1">
                <a:latin typeface="Arial"/>
                <a:cs typeface="Arial"/>
              </a:rPr>
              <a:t> </a:t>
            </a:r>
            <a:r>
              <a:rPr dirty="0" sz="2600" b="1">
                <a:latin typeface="Arial"/>
                <a:cs typeface="Arial"/>
              </a:rPr>
              <a:t>Doors</a:t>
            </a:r>
            <a:r>
              <a:rPr dirty="0" sz="2600" spc="-10" b="1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-</a:t>
            </a:r>
            <a:r>
              <a:rPr dirty="0" sz="2600" spc="-2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Using</a:t>
            </a:r>
            <a:r>
              <a:rPr dirty="0" sz="2600" spc="-3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a</a:t>
            </a:r>
            <a:r>
              <a:rPr dirty="0" sz="2600" spc="-1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known</a:t>
            </a:r>
            <a:r>
              <a:rPr dirty="0" sz="2600" spc="-3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or</a:t>
            </a:r>
            <a:r>
              <a:rPr dirty="0" sz="2600" spc="-1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previously</a:t>
            </a:r>
            <a:r>
              <a:rPr dirty="0" sz="2600" spc="-35">
                <a:latin typeface="Arial"/>
                <a:cs typeface="Arial"/>
              </a:rPr>
              <a:t> </a:t>
            </a:r>
            <a:r>
              <a:rPr dirty="0" sz="2600" spc="-10">
                <a:latin typeface="Arial"/>
                <a:cs typeface="Arial"/>
              </a:rPr>
              <a:t>unknown </a:t>
            </a:r>
            <a:r>
              <a:rPr dirty="0" sz="2600">
                <a:latin typeface="Arial"/>
                <a:cs typeface="Arial"/>
              </a:rPr>
              <a:t>and</a:t>
            </a:r>
            <a:r>
              <a:rPr dirty="0" sz="2600" spc="-2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newly</a:t>
            </a:r>
            <a:r>
              <a:rPr dirty="0" sz="2600" spc="-3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discovered</a:t>
            </a:r>
            <a:r>
              <a:rPr dirty="0" sz="2600" spc="-3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access</a:t>
            </a:r>
            <a:r>
              <a:rPr dirty="0" sz="2600" spc="-7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mechanism,</a:t>
            </a:r>
            <a:r>
              <a:rPr dirty="0" sz="2600" spc="-6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an</a:t>
            </a:r>
            <a:r>
              <a:rPr dirty="0" sz="2600" spc="-15">
                <a:latin typeface="Arial"/>
                <a:cs typeface="Arial"/>
              </a:rPr>
              <a:t> </a:t>
            </a:r>
            <a:r>
              <a:rPr dirty="0" sz="2600" spc="-10">
                <a:latin typeface="Arial"/>
                <a:cs typeface="Arial"/>
              </a:rPr>
              <a:t>attacker </a:t>
            </a:r>
            <a:r>
              <a:rPr dirty="0" sz="2600">
                <a:latin typeface="Arial"/>
                <a:cs typeface="Arial"/>
              </a:rPr>
              <a:t>can</a:t>
            </a:r>
            <a:r>
              <a:rPr dirty="0" sz="2600" spc="-3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gain</a:t>
            </a:r>
            <a:r>
              <a:rPr dirty="0" sz="2600" spc="-1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access</a:t>
            </a:r>
            <a:r>
              <a:rPr dirty="0" sz="2600" spc="-3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to</a:t>
            </a:r>
            <a:r>
              <a:rPr dirty="0" sz="2600" spc="-1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a</a:t>
            </a:r>
            <a:r>
              <a:rPr dirty="0" sz="2600" spc="-1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system</a:t>
            </a:r>
            <a:r>
              <a:rPr dirty="0" sz="2600" spc="-4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or</a:t>
            </a:r>
            <a:r>
              <a:rPr dirty="0" sz="2600" spc="-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network</a:t>
            </a:r>
            <a:r>
              <a:rPr dirty="0" sz="2600" spc="-35">
                <a:latin typeface="Arial"/>
                <a:cs typeface="Arial"/>
              </a:rPr>
              <a:t> </a:t>
            </a:r>
            <a:r>
              <a:rPr dirty="0" sz="2600" spc="-10">
                <a:latin typeface="Arial"/>
                <a:cs typeface="Arial"/>
              </a:rPr>
              <a:t>resource</a:t>
            </a:r>
            <a:endParaRPr sz="2600">
              <a:latin typeface="Arial"/>
              <a:cs typeface="Arial"/>
            </a:endParaRPr>
          </a:p>
          <a:p>
            <a:pPr marL="12700" marR="519430">
              <a:lnSpc>
                <a:spcPts val="2810"/>
              </a:lnSpc>
              <a:spcBef>
                <a:spcPts val="665"/>
              </a:spcBef>
            </a:pPr>
            <a:r>
              <a:rPr dirty="0" sz="2600" b="1">
                <a:latin typeface="Arial"/>
                <a:cs typeface="Arial"/>
              </a:rPr>
              <a:t>Password</a:t>
            </a:r>
            <a:r>
              <a:rPr dirty="0" sz="2600" spc="-90" b="1">
                <a:latin typeface="Arial"/>
                <a:cs typeface="Arial"/>
              </a:rPr>
              <a:t> </a:t>
            </a:r>
            <a:r>
              <a:rPr dirty="0" sz="2600" b="1">
                <a:latin typeface="Arial"/>
                <a:cs typeface="Arial"/>
              </a:rPr>
              <a:t>Crack</a:t>
            </a:r>
            <a:r>
              <a:rPr dirty="0" sz="2600" spc="-45" b="1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-</a:t>
            </a:r>
            <a:r>
              <a:rPr dirty="0" sz="2600" spc="-6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Attempting</a:t>
            </a:r>
            <a:r>
              <a:rPr dirty="0" sz="2600" spc="-5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to</a:t>
            </a:r>
            <a:r>
              <a:rPr dirty="0" sz="2600" spc="-4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reverse</a:t>
            </a:r>
            <a:r>
              <a:rPr dirty="0" sz="2600" spc="-7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calculate</a:t>
            </a:r>
            <a:r>
              <a:rPr dirty="0" sz="2600" spc="-70">
                <a:latin typeface="Arial"/>
                <a:cs typeface="Arial"/>
              </a:rPr>
              <a:t> </a:t>
            </a:r>
            <a:r>
              <a:rPr dirty="0" sz="2600" spc="-50">
                <a:latin typeface="Arial"/>
                <a:cs typeface="Arial"/>
              </a:rPr>
              <a:t>a </a:t>
            </a:r>
            <a:r>
              <a:rPr dirty="0" sz="2600" spc="-10">
                <a:latin typeface="Arial"/>
                <a:cs typeface="Arial"/>
              </a:rPr>
              <a:t>password</a:t>
            </a:r>
            <a:endParaRPr sz="2600">
              <a:latin typeface="Arial"/>
              <a:cs typeface="Arial"/>
            </a:endParaRPr>
          </a:p>
          <a:p>
            <a:pPr marL="12700" marR="229235">
              <a:lnSpc>
                <a:spcPct val="90000"/>
              </a:lnSpc>
              <a:spcBef>
                <a:spcPts val="580"/>
              </a:spcBef>
            </a:pPr>
            <a:r>
              <a:rPr dirty="0" sz="2600" b="1">
                <a:latin typeface="Arial"/>
                <a:cs typeface="Arial"/>
              </a:rPr>
              <a:t>Brute</a:t>
            </a:r>
            <a:r>
              <a:rPr dirty="0" sz="2600" spc="-45" b="1">
                <a:latin typeface="Arial"/>
                <a:cs typeface="Arial"/>
              </a:rPr>
              <a:t> </a:t>
            </a:r>
            <a:r>
              <a:rPr dirty="0" sz="2600" b="1">
                <a:latin typeface="Arial"/>
                <a:cs typeface="Arial"/>
              </a:rPr>
              <a:t>Force</a:t>
            </a:r>
            <a:r>
              <a:rPr dirty="0" sz="2600" spc="-25" b="1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-</a:t>
            </a:r>
            <a:r>
              <a:rPr dirty="0" sz="2600" spc="-3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The</a:t>
            </a:r>
            <a:r>
              <a:rPr dirty="0" sz="2600" spc="-2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application</a:t>
            </a:r>
            <a:r>
              <a:rPr dirty="0" sz="2600" spc="-4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of</a:t>
            </a:r>
            <a:r>
              <a:rPr dirty="0" sz="2600" spc="-2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computing</a:t>
            </a:r>
            <a:r>
              <a:rPr dirty="0" sz="2600" spc="-45">
                <a:latin typeface="Arial"/>
                <a:cs typeface="Arial"/>
              </a:rPr>
              <a:t> </a:t>
            </a:r>
            <a:r>
              <a:rPr dirty="0" sz="2600" spc="-25">
                <a:latin typeface="Arial"/>
                <a:cs typeface="Arial"/>
              </a:rPr>
              <a:t>and </a:t>
            </a:r>
            <a:r>
              <a:rPr dirty="0" sz="2600">
                <a:latin typeface="Arial"/>
                <a:cs typeface="Arial"/>
              </a:rPr>
              <a:t>network</a:t>
            </a:r>
            <a:r>
              <a:rPr dirty="0" sz="2600" spc="-5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resources</a:t>
            </a:r>
            <a:r>
              <a:rPr dirty="0" sz="2600" spc="-7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to</a:t>
            </a:r>
            <a:r>
              <a:rPr dirty="0" sz="2600" spc="-3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try</a:t>
            </a:r>
            <a:r>
              <a:rPr dirty="0" sz="2600" spc="-4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every</a:t>
            </a:r>
            <a:r>
              <a:rPr dirty="0" sz="2600" spc="-5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possible</a:t>
            </a:r>
            <a:r>
              <a:rPr dirty="0" sz="2600" spc="-6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combination</a:t>
            </a:r>
            <a:r>
              <a:rPr dirty="0" sz="2600" spc="-55">
                <a:latin typeface="Arial"/>
                <a:cs typeface="Arial"/>
              </a:rPr>
              <a:t> </a:t>
            </a:r>
            <a:r>
              <a:rPr dirty="0" sz="2600" spc="-25">
                <a:latin typeface="Arial"/>
                <a:cs typeface="Arial"/>
              </a:rPr>
              <a:t>of </a:t>
            </a:r>
            <a:r>
              <a:rPr dirty="0" sz="2600">
                <a:latin typeface="Arial"/>
                <a:cs typeface="Arial"/>
              </a:rPr>
              <a:t>options</a:t>
            </a:r>
            <a:r>
              <a:rPr dirty="0" sz="2600" spc="-3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of</a:t>
            </a:r>
            <a:r>
              <a:rPr dirty="0" sz="2600" spc="-2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a</a:t>
            </a:r>
            <a:r>
              <a:rPr dirty="0" sz="2600" spc="-25">
                <a:latin typeface="Arial"/>
                <a:cs typeface="Arial"/>
              </a:rPr>
              <a:t> </a:t>
            </a:r>
            <a:r>
              <a:rPr dirty="0" sz="2600" spc="-10">
                <a:latin typeface="Arial"/>
                <a:cs typeface="Arial"/>
              </a:rPr>
              <a:t>password</a:t>
            </a:r>
            <a:endParaRPr sz="2600">
              <a:latin typeface="Arial"/>
              <a:cs typeface="Arial"/>
            </a:endParaRPr>
          </a:p>
          <a:p>
            <a:pPr marL="12700" marR="5080">
              <a:lnSpc>
                <a:spcPct val="90000"/>
              </a:lnSpc>
              <a:spcBef>
                <a:spcPts val="620"/>
              </a:spcBef>
            </a:pPr>
            <a:r>
              <a:rPr dirty="0" sz="2600" b="1">
                <a:latin typeface="Arial"/>
                <a:cs typeface="Arial"/>
              </a:rPr>
              <a:t>Dictionary</a:t>
            </a:r>
            <a:r>
              <a:rPr dirty="0" sz="2600" spc="-40" b="1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-</a:t>
            </a:r>
            <a:r>
              <a:rPr dirty="0" sz="2600" spc="-4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The</a:t>
            </a:r>
            <a:r>
              <a:rPr dirty="0" sz="2600" spc="-3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dictionary</a:t>
            </a:r>
            <a:r>
              <a:rPr dirty="0" sz="2600" spc="-5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password</a:t>
            </a:r>
            <a:r>
              <a:rPr dirty="0" sz="2600" spc="-5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attack</a:t>
            </a:r>
            <a:r>
              <a:rPr dirty="0" sz="2600" spc="-35">
                <a:latin typeface="Arial"/>
                <a:cs typeface="Arial"/>
              </a:rPr>
              <a:t> </a:t>
            </a:r>
            <a:r>
              <a:rPr dirty="0" sz="2600" spc="-10">
                <a:latin typeface="Arial"/>
                <a:cs typeface="Arial"/>
              </a:rPr>
              <a:t>narrows </a:t>
            </a:r>
            <a:r>
              <a:rPr dirty="0" sz="2600">
                <a:latin typeface="Arial"/>
                <a:cs typeface="Arial"/>
              </a:rPr>
              <a:t>the</a:t>
            </a:r>
            <a:r>
              <a:rPr dirty="0" sz="2600" spc="-3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field</a:t>
            </a:r>
            <a:r>
              <a:rPr dirty="0" sz="2600" spc="-2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by</a:t>
            </a:r>
            <a:r>
              <a:rPr dirty="0" sz="2600" spc="-3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selecting</a:t>
            </a:r>
            <a:r>
              <a:rPr dirty="0" sz="2600" spc="-4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specific</a:t>
            </a:r>
            <a:r>
              <a:rPr dirty="0" sz="2600" spc="-5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accounts</a:t>
            </a:r>
            <a:r>
              <a:rPr dirty="0" sz="2600" spc="-4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to</a:t>
            </a:r>
            <a:r>
              <a:rPr dirty="0" sz="2600" spc="-3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attack</a:t>
            </a:r>
            <a:r>
              <a:rPr dirty="0" sz="2600" spc="-25">
                <a:latin typeface="Arial"/>
                <a:cs typeface="Arial"/>
              </a:rPr>
              <a:t> and </a:t>
            </a:r>
            <a:r>
              <a:rPr dirty="0" sz="2600">
                <a:latin typeface="Arial"/>
                <a:cs typeface="Arial"/>
              </a:rPr>
              <a:t>uses</a:t>
            </a:r>
            <a:r>
              <a:rPr dirty="0" sz="2600" spc="-5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a</a:t>
            </a:r>
            <a:r>
              <a:rPr dirty="0" sz="2600" spc="-3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list</a:t>
            </a:r>
            <a:r>
              <a:rPr dirty="0" sz="2600" spc="-3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of</a:t>
            </a:r>
            <a:r>
              <a:rPr dirty="0" sz="2600" spc="-3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commonly</a:t>
            </a:r>
            <a:r>
              <a:rPr dirty="0" sz="2600" spc="-3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used</a:t>
            </a:r>
            <a:r>
              <a:rPr dirty="0" sz="2600" spc="-4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passwords</a:t>
            </a:r>
            <a:r>
              <a:rPr dirty="0" sz="2600" spc="-3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(the</a:t>
            </a:r>
            <a:r>
              <a:rPr dirty="0" sz="2600" spc="-50">
                <a:latin typeface="Arial"/>
                <a:cs typeface="Arial"/>
              </a:rPr>
              <a:t> </a:t>
            </a:r>
            <a:r>
              <a:rPr dirty="0" sz="2600" spc="-10">
                <a:latin typeface="Arial"/>
                <a:cs typeface="Arial"/>
              </a:rPr>
              <a:t>dictionary) </a:t>
            </a:r>
            <a:r>
              <a:rPr dirty="0" sz="2600">
                <a:latin typeface="Arial"/>
                <a:cs typeface="Arial"/>
              </a:rPr>
              <a:t>to</a:t>
            </a:r>
            <a:r>
              <a:rPr dirty="0" sz="2600" spc="-5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guide</a:t>
            </a:r>
            <a:r>
              <a:rPr dirty="0" sz="2600" spc="-70">
                <a:latin typeface="Arial"/>
                <a:cs typeface="Arial"/>
              </a:rPr>
              <a:t> </a:t>
            </a:r>
            <a:r>
              <a:rPr dirty="0" sz="2600" spc="-10">
                <a:latin typeface="Arial"/>
                <a:cs typeface="Arial"/>
              </a:rPr>
              <a:t>guesses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1985" y="2679192"/>
            <a:ext cx="182880" cy="231648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1985" y="3471671"/>
            <a:ext cx="182880" cy="231647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1985" y="4620767"/>
            <a:ext cx="182880" cy="231648"/>
          </a:xfrm>
          <a:prstGeom prst="rect">
            <a:avLst/>
          </a:prstGeom>
        </p:spPr>
      </p:pic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Slide</a:t>
            </a:r>
            <a:r>
              <a:rPr dirty="0" spc="-40"/>
              <a:t> </a:t>
            </a: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6242049"/>
            <a:ext cx="9156700" cy="622300"/>
            <a:chOff x="-6350" y="6242049"/>
            <a:chExt cx="9156700" cy="6223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6176" y="6463287"/>
              <a:ext cx="715518" cy="39471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0140" y="6463287"/>
              <a:ext cx="403859" cy="394712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1724" y="59435"/>
            <a:ext cx="5976366" cy="122910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48538" rIns="0" bIns="0" rtlCol="0" vert="horz">
            <a:spAutoFit/>
          </a:bodyPr>
          <a:lstStyle/>
          <a:p>
            <a:pPr marL="1832610">
              <a:lnSpc>
                <a:spcPct val="100000"/>
              </a:lnSpc>
              <a:spcBef>
                <a:spcPts val="100"/>
              </a:spcBef>
            </a:pPr>
            <a:r>
              <a:rPr dirty="0"/>
              <a:t>Attack</a:t>
            </a:r>
            <a:r>
              <a:rPr dirty="0" spc="-25"/>
              <a:t> </a:t>
            </a:r>
            <a:r>
              <a:rPr dirty="0" spc="-10"/>
              <a:t>Descriptions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3156" y="1487297"/>
            <a:ext cx="192633" cy="248412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9176" y="1984629"/>
            <a:ext cx="125808" cy="8534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9176" y="2642997"/>
            <a:ext cx="125808" cy="8534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9176" y="3593972"/>
            <a:ext cx="125808" cy="85343"/>
          </a:xfrm>
          <a:prstGeom prst="rect">
            <a:avLst/>
          </a:prstGeom>
        </p:spPr>
      </p:pic>
      <p:sp>
        <p:nvSpPr>
          <p:cNvPr id="11" name="object 11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87242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0"/>
              <a:t>Denial-of-</a:t>
            </a:r>
            <a:r>
              <a:rPr dirty="0"/>
              <a:t>service</a:t>
            </a:r>
            <a:r>
              <a:rPr dirty="0" spc="-20"/>
              <a:t> </a:t>
            </a:r>
            <a:r>
              <a:rPr dirty="0"/>
              <a:t>(DoS)</a:t>
            </a:r>
            <a:r>
              <a:rPr dirty="0" spc="-30"/>
              <a:t> </a:t>
            </a:r>
            <a:r>
              <a:rPr dirty="0" spc="-50" b="0">
                <a:latin typeface="Arial"/>
                <a:cs typeface="Arial"/>
              </a:rPr>
              <a:t>–</a:t>
            </a:r>
          </a:p>
          <a:p>
            <a:pPr marL="413384" marR="1424305">
              <a:lnSpc>
                <a:spcPts val="2300"/>
              </a:lnSpc>
              <a:spcBef>
                <a:spcPts val="575"/>
              </a:spcBef>
            </a:pPr>
            <a:r>
              <a:rPr dirty="0" sz="2400" b="0">
                <a:latin typeface="Arial"/>
                <a:cs typeface="Arial"/>
              </a:rPr>
              <a:t>attacker</a:t>
            </a:r>
            <a:r>
              <a:rPr dirty="0" sz="2400" spc="-7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sends</a:t>
            </a:r>
            <a:r>
              <a:rPr dirty="0" sz="2400" spc="-6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a</a:t>
            </a:r>
            <a:r>
              <a:rPr dirty="0" sz="2400" spc="-6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large</a:t>
            </a:r>
            <a:r>
              <a:rPr dirty="0" sz="2400" spc="-6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number</a:t>
            </a:r>
            <a:r>
              <a:rPr dirty="0" sz="2400" spc="-6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of</a:t>
            </a:r>
            <a:r>
              <a:rPr dirty="0" sz="2400" spc="-6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connection</a:t>
            </a:r>
            <a:r>
              <a:rPr dirty="0" sz="2400" spc="-55" b="0">
                <a:latin typeface="Arial"/>
                <a:cs typeface="Arial"/>
              </a:rPr>
              <a:t> </a:t>
            </a:r>
            <a:r>
              <a:rPr dirty="0" sz="2400" spc="-25" b="0">
                <a:latin typeface="Arial"/>
                <a:cs typeface="Arial"/>
              </a:rPr>
              <a:t>or </a:t>
            </a:r>
            <a:r>
              <a:rPr dirty="0" sz="2400" b="0">
                <a:latin typeface="Arial"/>
                <a:cs typeface="Arial"/>
              </a:rPr>
              <a:t>information</a:t>
            </a:r>
            <a:r>
              <a:rPr dirty="0" sz="2400" spc="-4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requests</a:t>
            </a:r>
            <a:r>
              <a:rPr dirty="0" sz="2400" spc="-5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to</a:t>
            </a:r>
            <a:r>
              <a:rPr dirty="0" sz="2400" spc="-5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a</a:t>
            </a:r>
            <a:r>
              <a:rPr dirty="0" sz="2400" spc="-55" b="0">
                <a:latin typeface="Arial"/>
                <a:cs typeface="Arial"/>
              </a:rPr>
              <a:t> </a:t>
            </a:r>
            <a:r>
              <a:rPr dirty="0" sz="2400" spc="-10" b="0">
                <a:latin typeface="Arial"/>
                <a:cs typeface="Arial"/>
              </a:rPr>
              <a:t>target</a:t>
            </a:r>
            <a:endParaRPr sz="2400">
              <a:latin typeface="Arial"/>
              <a:cs typeface="Arial"/>
            </a:endParaRPr>
          </a:p>
          <a:p>
            <a:pPr marL="413384" marR="5080">
              <a:lnSpc>
                <a:spcPct val="80100"/>
              </a:lnSpc>
              <a:spcBef>
                <a:spcPts val="600"/>
              </a:spcBef>
            </a:pPr>
            <a:r>
              <a:rPr dirty="0" sz="2400" b="0">
                <a:latin typeface="Arial"/>
                <a:cs typeface="Arial"/>
              </a:rPr>
              <a:t>so</a:t>
            </a:r>
            <a:r>
              <a:rPr dirty="0" sz="2400" spc="-4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many</a:t>
            </a:r>
            <a:r>
              <a:rPr dirty="0" sz="2400" spc="-5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requests</a:t>
            </a:r>
            <a:r>
              <a:rPr dirty="0" sz="2400" spc="-3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are</a:t>
            </a:r>
            <a:r>
              <a:rPr dirty="0" sz="2400" spc="-3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made</a:t>
            </a:r>
            <a:r>
              <a:rPr dirty="0" sz="2400" spc="-3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that</a:t>
            </a:r>
            <a:r>
              <a:rPr dirty="0" sz="2400" spc="-3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the</a:t>
            </a:r>
            <a:r>
              <a:rPr dirty="0" sz="2400" spc="-5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target</a:t>
            </a:r>
            <a:r>
              <a:rPr dirty="0" sz="2400" spc="-3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system</a:t>
            </a:r>
            <a:r>
              <a:rPr dirty="0" sz="2400" spc="-30" b="0">
                <a:latin typeface="Arial"/>
                <a:cs typeface="Arial"/>
              </a:rPr>
              <a:t> </a:t>
            </a:r>
            <a:r>
              <a:rPr dirty="0" sz="2400" spc="-10" b="0">
                <a:latin typeface="Arial"/>
                <a:cs typeface="Arial"/>
              </a:rPr>
              <a:t>cannot </a:t>
            </a:r>
            <a:r>
              <a:rPr dirty="0" sz="2400" b="0">
                <a:latin typeface="Arial"/>
                <a:cs typeface="Arial"/>
              </a:rPr>
              <a:t>handle</a:t>
            </a:r>
            <a:r>
              <a:rPr dirty="0" sz="2400" spc="-6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them</a:t>
            </a:r>
            <a:r>
              <a:rPr dirty="0" sz="2400" spc="-8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successfully</a:t>
            </a:r>
            <a:r>
              <a:rPr dirty="0" sz="2400" spc="-6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along</a:t>
            </a:r>
            <a:r>
              <a:rPr dirty="0" sz="2400" spc="-6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with</a:t>
            </a:r>
            <a:r>
              <a:rPr dirty="0" sz="2400" spc="-7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other,</a:t>
            </a:r>
            <a:r>
              <a:rPr dirty="0" sz="2400" spc="-75" b="0">
                <a:latin typeface="Arial"/>
                <a:cs typeface="Arial"/>
              </a:rPr>
              <a:t> </a:t>
            </a:r>
            <a:r>
              <a:rPr dirty="0" sz="2400" spc="-10" b="0">
                <a:latin typeface="Arial"/>
                <a:cs typeface="Arial"/>
              </a:rPr>
              <a:t>legitimate </a:t>
            </a:r>
            <a:r>
              <a:rPr dirty="0" sz="2400" b="0">
                <a:latin typeface="Arial"/>
                <a:cs typeface="Arial"/>
              </a:rPr>
              <a:t>requests</a:t>
            </a:r>
            <a:r>
              <a:rPr dirty="0" sz="2400" spc="-6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for</a:t>
            </a:r>
            <a:r>
              <a:rPr dirty="0" sz="2400" spc="-70" b="0">
                <a:latin typeface="Arial"/>
                <a:cs typeface="Arial"/>
              </a:rPr>
              <a:t> </a:t>
            </a:r>
            <a:r>
              <a:rPr dirty="0" sz="2400" spc="-10" b="0">
                <a:latin typeface="Arial"/>
                <a:cs typeface="Arial"/>
              </a:rPr>
              <a:t>service</a:t>
            </a:r>
            <a:endParaRPr sz="2400">
              <a:latin typeface="Arial"/>
              <a:cs typeface="Arial"/>
            </a:endParaRPr>
          </a:p>
          <a:p>
            <a:pPr marL="413384" marR="631190">
              <a:lnSpc>
                <a:spcPct val="80000"/>
              </a:lnSpc>
              <a:spcBef>
                <a:spcPts val="575"/>
              </a:spcBef>
            </a:pPr>
            <a:r>
              <a:rPr dirty="0" sz="2400" b="0">
                <a:latin typeface="Arial"/>
                <a:cs typeface="Arial"/>
              </a:rPr>
              <a:t>may</a:t>
            </a:r>
            <a:r>
              <a:rPr dirty="0" sz="2400" spc="-5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result</a:t>
            </a:r>
            <a:r>
              <a:rPr dirty="0" sz="2400" spc="-4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in</a:t>
            </a:r>
            <a:r>
              <a:rPr dirty="0" sz="2400" spc="-4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a</a:t>
            </a:r>
            <a:r>
              <a:rPr dirty="0" sz="2400" spc="-6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system</a:t>
            </a:r>
            <a:r>
              <a:rPr dirty="0" sz="2400" spc="-4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crash,</a:t>
            </a:r>
            <a:r>
              <a:rPr dirty="0" sz="2400" spc="-4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or</a:t>
            </a:r>
            <a:r>
              <a:rPr dirty="0" sz="2400" spc="-5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merely</a:t>
            </a:r>
            <a:r>
              <a:rPr dirty="0" sz="2400" spc="-4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an</a:t>
            </a:r>
            <a:r>
              <a:rPr dirty="0" sz="2400" spc="-4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inability</a:t>
            </a:r>
            <a:r>
              <a:rPr dirty="0" sz="2400" spc="-20" b="0">
                <a:latin typeface="Arial"/>
                <a:cs typeface="Arial"/>
              </a:rPr>
              <a:t> </a:t>
            </a:r>
            <a:r>
              <a:rPr dirty="0" sz="2400" spc="-25" b="0">
                <a:latin typeface="Arial"/>
                <a:cs typeface="Arial"/>
              </a:rPr>
              <a:t>to </a:t>
            </a:r>
            <a:r>
              <a:rPr dirty="0" sz="2400" b="0">
                <a:latin typeface="Arial"/>
                <a:cs typeface="Arial"/>
              </a:rPr>
              <a:t>perform</a:t>
            </a:r>
            <a:r>
              <a:rPr dirty="0" sz="2400" spc="-10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ordinary</a:t>
            </a:r>
            <a:r>
              <a:rPr dirty="0" sz="2400" spc="-85" b="0">
                <a:latin typeface="Arial"/>
                <a:cs typeface="Arial"/>
              </a:rPr>
              <a:t> </a:t>
            </a:r>
            <a:r>
              <a:rPr dirty="0" sz="2400" spc="-10" b="0">
                <a:latin typeface="Arial"/>
                <a:cs typeface="Arial"/>
              </a:rPr>
              <a:t>functions</a:t>
            </a:r>
            <a:endParaRPr sz="2400">
              <a:latin typeface="Arial"/>
              <a:cs typeface="Arial"/>
            </a:endParaRPr>
          </a:p>
          <a:p>
            <a:pPr marL="12700" marR="281940">
              <a:lnSpc>
                <a:spcPct val="80000"/>
              </a:lnSpc>
              <a:spcBef>
                <a:spcPts val="655"/>
              </a:spcBef>
            </a:pPr>
            <a:r>
              <a:rPr dirty="0"/>
              <a:t>Distributed</a:t>
            </a:r>
            <a:r>
              <a:rPr dirty="0" spc="-50"/>
              <a:t> </a:t>
            </a:r>
            <a:r>
              <a:rPr dirty="0" spc="-20"/>
              <a:t>Denial-</a:t>
            </a:r>
            <a:r>
              <a:rPr dirty="0" spc="-25"/>
              <a:t>of-</a:t>
            </a:r>
            <a:r>
              <a:rPr dirty="0"/>
              <a:t>service</a:t>
            </a:r>
            <a:r>
              <a:rPr dirty="0" spc="-45"/>
              <a:t> </a:t>
            </a:r>
            <a:r>
              <a:rPr dirty="0"/>
              <a:t>(DDoS)</a:t>
            </a:r>
            <a:r>
              <a:rPr dirty="0" spc="-40"/>
              <a:t> </a:t>
            </a:r>
            <a:r>
              <a:rPr dirty="0" b="0">
                <a:latin typeface="Arial"/>
                <a:cs typeface="Arial"/>
              </a:rPr>
              <a:t>-</a:t>
            </a:r>
            <a:r>
              <a:rPr dirty="0" spc="-6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an</a:t>
            </a:r>
            <a:r>
              <a:rPr dirty="0" spc="-60" b="0">
                <a:latin typeface="Arial"/>
                <a:cs typeface="Arial"/>
              </a:rPr>
              <a:t> </a:t>
            </a:r>
            <a:r>
              <a:rPr dirty="0" spc="-10" b="0">
                <a:latin typeface="Arial"/>
                <a:cs typeface="Arial"/>
              </a:rPr>
              <a:t>attack </a:t>
            </a:r>
            <a:r>
              <a:rPr dirty="0" b="0">
                <a:latin typeface="Arial"/>
                <a:cs typeface="Arial"/>
              </a:rPr>
              <a:t>in</a:t>
            </a:r>
            <a:r>
              <a:rPr dirty="0" spc="-6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which</a:t>
            </a:r>
            <a:r>
              <a:rPr dirty="0" spc="-6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a</a:t>
            </a:r>
            <a:r>
              <a:rPr dirty="0" spc="-6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coordinated</a:t>
            </a:r>
            <a:r>
              <a:rPr dirty="0" spc="-5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stream</a:t>
            </a:r>
            <a:r>
              <a:rPr dirty="0" spc="-6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of</a:t>
            </a:r>
            <a:r>
              <a:rPr dirty="0" spc="-7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requests</a:t>
            </a:r>
            <a:r>
              <a:rPr dirty="0" spc="-60" b="0">
                <a:latin typeface="Arial"/>
                <a:cs typeface="Arial"/>
              </a:rPr>
              <a:t> </a:t>
            </a:r>
            <a:r>
              <a:rPr dirty="0" spc="-25" b="0">
                <a:latin typeface="Arial"/>
                <a:cs typeface="Arial"/>
              </a:rPr>
              <a:t>is </a:t>
            </a:r>
            <a:r>
              <a:rPr dirty="0" b="0">
                <a:latin typeface="Arial"/>
                <a:cs typeface="Arial"/>
              </a:rPr>
              <a:t>launched</a:t>
            </a:r>
            <a:r>
              <a:rPr dirty="0" spc="-6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against</a:t>
            </a:r>
            <a:r>
              <a:rPr dirty="0" spc="-8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a</a:t>
            </a:r>
            <a:r>
              <a:rPr dirty="0" spc="-8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target</a:t>
            </a:r>
            <a:r>
              <a:rPr dirty="0" spc="-7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from</a:t>
            </a:r>
            <a:r>
              <a:rPr dirty="0" spc="-8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many</a:t>
            </a:r>
            <a:r>
              <a:rPr dirty="0" spc="-7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locations</a:t>
            </a:r>
            <a:r>
              <a:rPr dirty="0" spc="-70" b="0">
                <a:latin typeface="Arial"/>
                <a:cs typeface="Arial"/>
              </a:rPr>
              <a:t> </a:t>
            </a:r>
            <a:r>
              <a:rPr dirty="0" spc="-25" b="0">
                <a:latin typeface="Arial"/>
                <a:cs typeface="Arial"/>
              </a:rPr>
              <a:t>at </a:t>
            </a:r>
            <a:r>
              <a:rPr dirty="0" b="0">
                <a:latin typeface="Arial"/>
                <a:cs typeface="Arial"/>
              </a:rPr>
              <a:t>the</a:t>
            </a:r>
            <a:r>
              <a:rPr dirty="0" spc="-5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same</a:t>
            </a:r>
            <a:r>
              <a:rPr dirty="0" spc="-60" b="0">
                <a:latin typeface="Arial"/>
                <a:cs typeface="Arial"/>
              </a:rPr>
              <a:t> </a:t>
            </a:r>
            <a:r>
              <a:rPr dirty="0" spc="-20" b="0">
                <a:latin typeface="Arial"/>
                <a:cs typeface="Arial"/>
              </a:rPr>
              <a:t>time</a:t>
            </a:r>
          </a:p>
        </p:txBody>
      </p:sp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3156" y="4181728"/>
            <a:ext cx="192633" cy="248412"/>
          </a:xfrm>
          <a:prstGeom prst="rect">
            <a:avLst/>
          </a:prstGeom>
        </p:spPr>
      </p:pic>
      <p:sp>
        <p:nvSpPr>
          <p:cNvPr id="13" name="object 1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Slide</a:t>
            </a:r>
            <a:r>
              <a:rPr dirty="0" spc="-40"/>
              <a:t> </a:t>
            </a: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6242049"/>
            <a:ext cx="9156700" cy="622300"/>
            <a:chOff x="-6350" y="6242049"/>
            <a:chExt cx="9156700" cy="622300"/>
          </a:xfrm>
        </p:grpSpPr>
        <p:sp>
          <p:nvSpPr>
            <p:cNvPr id="3" name="object 3" descr=""/>
            <p:cNvSpPr/>
            <p:nvPr/>
          </p:nvSpPr>
          <p:spPr>
            <a:xfrm>
              <a:off x="0" y="6248399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599"/>
                  </a:lnTo>
                  <a:lnTo>
                    <a:pt x="9144000" y="609599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6248399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0" y="609599"/>
                  </a:moveTo>
                  <a:lnTo>
                    <a:pt x="9144000" y="60959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609599"/>
                  </a:lnTo>
                  <a:close/>
                </a:path>
              </a:pathLst>
            </a:custGeom>
            <a:ln w="12700">
              <a:solidFill>
                <a:srgbClr val="FFFFC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6176" y="6463287"/>
              <a:ext cx="715518" cy="39471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0140" y="6463287"/>
              <a:ext cx="403859" cy="394712"/>
            </a:xfrm>
            <a:prstGeom prst="rect">
              <a:avLst/>
            </a:prstGeom>
          </p:spPr>
        </p:pic>
      </p:grp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-6350" y="-6350"/>
            <a:ext cx="9156700" cy="6102350"/>
          </a:xfrm>
          <a:prstGeom prst="rect">
            <a:avLst/>
          </a:prstGeom>
        </p:spPr>
      </p:pic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Slide</a:t>
            </a:r>
            <a:r>
              <a:rPr dirty="0" spc="-40"/>
              <a:t> </a:t>
            </a: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6242049"/>
            <a:ext cx="9156700" cy="622300"/>
            <a:chOff x="-6350" y="6242049"/>
            <a:chExt cx="9156700" cy="6223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6176" y="6463287"/>
              <a:ext cx="715518" cy="39471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0140" y="6463287"/>
              <a:ext cx="403859" cy="394712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1724" y="59435"/>
            <a:ext cx="5976366" cy="122910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48538" rIns="0" bIns="0" rtlCol="0" vert="horz">
            <a:spAutoFit/>
          </a:bodyPr>
          <a:lstStyle/>
          <a:p>
            <a:pPr marL="1832610">
              <a:lnSpc>
                <a:spcPct val="100000"/>
              </a:lnSpc>
              <a:spcBef>
                <a:spcPts val="100"/>
              </a:spcBef>
            </a:pPr>
            <a:r>
              <a:rPr dirty="0"/>
              <a:t>Attack</a:t>
            </a:r>
            <a:r>
              <a:rPr dirty="0" spc="-25"/>
              <a:t> </a:t>
            </a:r>
            <a:r>
              <a:rPr dirty="0" spc="-10"/>
              <a:t>Descriptions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1756" y="1423416"/>
            <a:ext cx="192633" cy="248412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878839" y="1319529"/>
            <a:ext cx="7655559" cy="48907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latin typeface="Arial"/>
                <a:cs typeface="Arial"/>
              </a:rPr>
              <a:t>Spoofing</a:t>
            </a:r>
            <a:r>
              <a:rPr dirty="0" sz="2800" spc="-50" b="1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-</a:t>
            </a:r>
            <a:r>
              <a:rPr dirty="0" sz="2800" spc="-6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technique</a:t>
            </a:r>
            <a:r>
              <a:rPr dirty="0" sz="2800" spc="-6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used</a:t>
            </a:r>
            <a:r>
              <a:rPr dirty="0" sz="2800" spc="-6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to</a:t>
            </a:r>
            <a:r>
              <a:rPr dirty="0" sz="2800" spc="-7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gain</a:t>
            </a:r>
            <a:r>
              <a:rPr dirty="0" sz="2800" spc="-65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unauthorized </a:t>
            </a:r>
            <a:r>
              <a:rPr dirty="0" sz="2800">
                <a:latin typeface="Arial"/>
                <a:cs typeface="Arial"/>
              </a:rPr>
              <a:t>access</a:t>
            </a:r>
            <a:r>
              <a:rPr dirty="0" sz="2800" spc="-7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whereby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the</a:t>
            </a:r>
            <a:r>
              <a:rPr dirty="0" sz="2800" spc="-8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intruder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sends</a:t>
            </a:r>
            <a:r>
              <a:rPr dirty="0" sz="2800" spc="-8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messages</a:t>
            </a:r>
            <a:r>
              <a:rPr dirty="0" sz="2800" spc="-75">
                <a:latin typeface="Arial"/>
                <a:cs typeface="Arial"/>
              </a:rPr>
              <a:t> </a:t>
            </a:r>
            <a:r>
              <a:rPr dirty="0" sz="2800" spc="-25">
                <a:latin typeface="Arial"/>
                <a:cs typeface="Arial"/>
              </a:rPr>
              <a:t>to </a:t>
            </a:r>
            <a:r>
              <a:rPr dirty="0" sz="2800">
                <a:latin typeface="Arial"/>
                <a:cs typeface="Arial"/>
              </a:rPr>
              <a:t>a</a:t>
            </a:r>
            <a:r>
              <a:rPr dirty="0" sz="2800" spc="-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computer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with</a:t>
            </a:r>
            <a:r>
              <a:rPr dirty="0" sz="2800" spc="-3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an</a:t>
            </a:r>
            <a:r>
              <a:rPr dirty="0" sz="2800" spc="-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IP</a:t>
            </a:r>
            <a:r>
              <a:rPr dirty="0" sz="2800" spc="-6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address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indicating</a:t>
            </a:r>
            <a:r>
              <a:rPr dirty="0" sz="2800" spc="-40">
                <a:latin typeface="Arial"/>
                <a:cs typeface="Arial"/>
              </a:rPr>
              <a:t> </a:t>
            </a:r>
            <a:r>
              <a:rPr dirty="0" sz="2800" spc="-20">
                <a:latin typeface="Arial"/>
                <a:cs typeface="Arial"/>
              </a:rPr>
              <a:t>that</a:t>
            </a:r>
            <a:r>
              <a:rPr dirty="0" sz="2800" spc="70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the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message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is</a:t>
            </a:r>
            <a:r>
              <a:rPr dirty="0" sz="2800" spc="-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coming</a:t>
            </a:r>
            <a:r>
              <a:rPr dirty="0" sz="2800" spc="-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from</a:t>
            </a:r>
            <a:r>
              <a:rPr dirty="0" sz="2800" spc="-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trusted</a:t>
            </a:r>
            <a:r>
              <a:rPr dirty="0" sz="2800" spc="-60">
                <a:latin typeface="Arial"/>
                <a:cs typeface="Arial"/>
              </a:rPr>
              <a:t> </a:t>
            </a:r>
            <a:r>
              <a:rPr dirty="0" sz="2800" spc="-20">
                <a:latin typeface="Arial"/>
                <a:cs typeface="Arial"/>
              </a:rPr>
              <a:t>host</a:t>
            </a:r>
            <a:endParaRPr sz="2800">
              <a:latin typeface="Arial"/>
              <a:cs typeface="Arial"/>
            </a:endParaRPr>
          </a:p>
          <a:p>
            <a:pPr marL="12700" marR="255270">
              <a:lnSpc>
                <a:spcPct val="100000"/>
              </a:lnSpc>
              <a:spcBef>
                <a:spcPts val="675"/>
              </a:spcBef>
            </a:pPr>
            <a:r>
              <a:rPr dirty="0" sz="2800" spc="-25" b="1">
                <a:latin typeface="Arial"/>
                <a:cs typeface="Arial"/>
              </a:rPr>
              <a:t>Man-</a:t>
            </a:r>
            <a:r>
              <a:rPr dirty="0" sz="2800" spc="-20" b="1">
                <a:latin typeface="Arial"/>
                <a:cs typeface="Arial"/>
              </a:rPr>
              <a:t>in-</a:t>
            </a:r>
            <a:r>
              <a:rPr dirty="0" sz="2800" spc="-25" b="1">
                <a:latin typeface="Arial"/>
                <a:cs typeface="Arial"/>
              </a:rPr>
              <a:t>the-</a:t>
            </a:r>
            <a:r>
              <a:rPr dirty="0" sz="2800" b="1">
                <a:latin typeface="Arial"/>
                <a:cs typeface="Arial"/>
              </a:rPr>
              <a:t>Middle</a:t>
            </a:r>
            <a:r>
              <a:rPr dirty="0" sz="2800" spc="10" b="1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-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an</a:t>
            </a:r>
            <a:r>
              <a:rPr dirty="0" sz="2800" spc="-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attacker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sniffs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packets </a:t>
            </a:r>
            <a:r>
              <a:rPr dirty="0" sz="2800">
                <a:latin typeface="Arial"/>
                <a:cs typeface="Arial"/>
              </a:rPr>
              <a:t>from</a:t>
            </a:r>
            <a:r>
              <a:rPr dirty="0" sz="2800" spc="-6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the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network,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modifies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them,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and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inserts </a:t>
            </a:r>
            <a:r>
              <a:rPr dirty="0" sz="2800">
                <a:latin typeface="Arial"/>
                <a:cs typeface="Arial"/>
              </a:rPr>
              <a:t>them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back</a:t>
            </a:r>
            <a:r>
              <a:rPr dirty="0" sz="2800" spc="-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into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the</a:t>
            </a:r>
            <a:r>
              <a:rPr dirty="0" sz="2800" spc="-30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network</a:t>
            </a:r>
            <a:endParaRPr sz="2800">
              <a:latin typeface="Arial"/>
              <a:cs typeface="Arial"/>
            </a:endParaRPr>
          </a:p>
          <a:p>
            <a:pPr marL="12700" marR="200660">
              <a:lnSpc>
                <a:spcPct val="100000"/>
              </a:lnSpc>
              <a:spcBef>
                <a:spcPts val="675"/>
              </a:spcBef>
            </a:pPr>
            <a:r>
              <a:rPr dirty="0" sz="2800" b="1">
                <a:latin typeface="Arial"/>
                <a:cs typeface="Arial"/>
              </a:rPr>
              <a:t>Spam</a:t>
            </a:r>
            <a:r>
              <a:rPr dirty="0" sz="2800" spc="-65" b="1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-</a:t>
            </a:r>
            <a:r>
              <a:rPr dirty="0" sz="2800" spc="-7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unsolicited</a:t>
            </a:r>
            <a:r>
              <a:rPr dirty="0" sz="2800" spc="-7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commercial</a:t>
            </a:r>
            <a:r>
              <a:rPr dirty="0" sz="2800" spc="-6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e-mail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-</a:t>
            </a:r>
            <a:r>
              <a:rPr dirty="0" sz="2800" spc="-65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while </a:t>
            </a:r>
            <a:r>
              <a:rPr dirty="0" sz="2800">
                <a:latin typeface="Arial"/>
                <a:cs typeface="Arial"/>
              </a:rPr>
              <a:t>many</a:t>
            </a:r>
            <a:r>
              <a:rPr dirty="0" sz="2800" spc="-6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consider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spam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</a:t>
            </a:r>
            <a:r>
              <a:rPr dirty="0" sz="2800" spc="-6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nuisance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rather</a:t>
            </a:r>
            <a:r>
              <a:rPr dirty="0" sz="2800" spc="-6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than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 spc="-25">
                <a:latin typeface="Arial"/>
                <a:cs typeface="Arial"/>
              </a:rPr>
              <a:t>an </a:t>
            </a:r>
            <a:r>
              <a:rPr dirty="0" sz="2800">
                <a:latin typeface="Arial"/>
                <a:cs typeface="Arial"/>
              </a:rPr>
              <a:t>attack,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it</a:t>
            </a:r>
            <a:r>
              <a:rPr dirty="0" sz="2800" spc="-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is</a:t>
            </a:r>
            <a:r>
              <a:rPr dirty="0" sz="2800" spc="-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emerging</a:t>
            </a:r>
            <a:r>
              <a:rPr dirty="0" sz="2800" spc="-1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as</a:t>
            </a:r>
            <a:r>
              <a:rPr dirty="0" sz="2800" spc="-2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</a:t>
            </a:r>
            <a:r>
              <a:rPr dirty="0" sz="2800" spc="-3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vector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for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 spc="-20">
                <a:latin typeface="Arial"/>
                <a:cs typeface="Arial"/>
              </a:rPr>
              <a:t>some </a:t>
            </a:r>
            <a:r>
              <a:rPr dirty="0" sz="2800" spc="-10">
                <a:latin typeface="Arial"/>
                <a:cs typeface="Arial"/>
              </a:rPr>
              <a:t>attacks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1756" y="3215639"/>
            <a:ext cx="192633" cy="248412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1756" y="4581144"/>
            <a:ext cx="192633" cy="248412"/>
          </a:xfrm>
          <a:prstGeom prst="rect">
            <a:avLst/>
          </a:prstGeom>
        </p:spPr>
      </p:pic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Slide</a:t>
            </a:r>
            <a:r>
              <a:rPr dirty="0" spc="-40"/>
              <a:t> </a:t>
            </a: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0"/>
            <a:ext cx="9156700" cy="6864350"/>
            <a:chOff x="-6350" y="0"/>
            <a:chExt cx="9156700" cy="686435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40140" y="6463288"/>
              <a:ext cx="403859" cy="39471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3999" cy="6229350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Slide</a:t>
            </a:r>
            <a:r>
              <a:rPr dirty="0" spc="-40"/>
              <a:t> </a:t>
            </a: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6242049"/>
            <a:ext cx="9156700" cy="622300"/>
            <a:chOff x="-6350" y="6242049"/>
            <a:chExt cx="9156700" cy="622300"/>
          </a:xfrm>
        </p:grpSpPr>
        <p:sp>
          <p:nvSpPr>
            <p:cNvPr id="3" name="object 3" descr=""/>
            <p:cNvSpPr/>
            <p:nvPr/>
          </p:nvSpPr>
          <p:spPr>
            <a:xfrm>
              <a:off x="0" y="6248399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4000" y="0"/>
                  </a:moveTo>
                  <a:lnTo>
                    <a:pt x="0" y="0"/>
                  </a:lnTo>
                  <a:lnTo>
                    <a:pt x="0" y="609599"/>
                  </a:lnTo>
                  <a:lnTo>
                    <a:pt x="9144000" y="609599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6248399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0" y="609599"/>
                  </a:moveTo>
                  <a:lnTo>
                    <a:pt x="9144000" y="60959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609599"/>
                  </a:lnTo>
                  <a:close/>
                </a:path>
              </a:pathLst>
            </a:custGeom>
            <a:ln w="12700">
              <a:solidFill>
                <a:srgbClr val="FFFFC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6176" y="6463287"/>
              <a:ext cx="715518" cy="39471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0140" y="6463287"/>
              <a:ext cx="403859" cy="394712"/>
            </a:xfrm>
            <a:prstGeom prst="rect">
              <a:avLst/>
            </a:prstGeom>
          </p:spPr>
        </p:pic>
      </p:grp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-6350" y="-6350"/>
            <a:ext cx="9156700" cy="6178550"/>
          </a:xfrm>
          <a:prstGeom prst="rect">
            <a:avLst/>
          </a:prstGeom>
        </p:spPr>
      </p:pic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Slide</a:t>
            </a:r>
            <a:r>
              <a:rPr dirty="0" spc="-40"/>
              <a:t> </a:t>
            </a: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6242049"/>
            <a:ext cx="9156700" cy="622300"/>
            <a:chOff x="-6350" y="6242049"/>
            <a:chExt cx="9156700" cy="6223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6176" y="6463287"/>
              <a:ext cx="715518" cy="39471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0140" y="6463287"/>
              <a:ext cx="403859" cy="394712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1724" y="59435"/>
            <a:ext cx="5976366" cy="122910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48538" rIns="0" bIns="0" rtlCol="0" vert="horz">
            <a:spAutoFit/>
          </a:bodyPr>
          <a:lstStyle/>
          <a:p>
            <a:pPr marL="1832610">
              <a:lnSpc>
                <a:spcPct val="100000"/>
              </a:lnSpc>
              <a:spcBef>
                <a:spcPts val="100"/>
              </a:spcBef>
            </a:pPr>
            <a:r>
              <a:rPr dirty="0"/>
              <a:t>Attack</a:t>
            </a:r>
            <a:r>
              <a:rPr dirty="0" spc="-25"/>
              <a:t> </a:t>
            </a:r>
            <a:r>
              <a:rPr dirty="0" spc="-10"/>
              <a:t>Descriptions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0585" y="1530096"/>
            <a:ext cx="182879" cy="231648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878839" y="1432306"/>
            <a:ext cx="7649209" cy="4504690"/>
          </a:xfrm>
          <a:prstGeom prst="rect">
            <a:avLst/>
          </a:prstGeom>
        </p:spPr>
        <p:txBody>
          <a:bodyPr wrap="square" lIns="0" tIns="52705" rIns="0" bIns="0" rtlCol="0" vert="horz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415"/>
              </a:spcBef>
            </a:pPr>
            <a:r>
              <a:rPr dirty="0" sz="2600" spc="-10" b="1">
                <a:latin typeface="Arial"/>
                <a:cs typeface="Arial"/>
              </a:rPr>
              <a:t>Mail-</a:t>
            </a:r>
            <a:r>
              <a:rPr dirty="0" sz="2600" b="1">
                <a:latin typeface="Arial"/>
                <a:cs typeface="Arial"/>
              </a:rPr>
              <a:t>bombing</a:t>
            </a:r>
            <a:r>
              <a:rPr dirty="0" sz="2600" spc="-35" b="1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-</a:t>
            </a:r>
            <a:r>
              <a:rPr dirty="0" sz="2600" spc="-6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another</a:t>
            </a:r>
            <a:r>
              <a:rPr dirty="0" sz="2600" spc="-3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form</a:t>
            </a:r>
            <a:r>
              <a:rPr dirty="0" sz="2600" spc="-3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of</a:t>
            </a:r>
            <a:r>
              <a:rPr dirty="0" sz="2600" spc="-30">
                <a:latin typeface="Arial"/>
                <a:cs typeface="Arial"/>
              </a:rPr>
              <a:t> </a:t>
            </a:r>
            <a:r>
              <a:rPr dirty="0" sz="2600" spc="-10">
                <a:latin typeface="Arial"/>
                <a:cs typeface="Arial"/>
              </a:rPr>
              <a:t>e-</a:t>
            </a:r>
            <a:r>
              <a:rPr dirty="0" sz="2600">
                <a:latin typeface="Arial"/>
                <a:cs typeface="Arial"/>
              </a:rPr>
              <a:t>mail</a:t>
            </a:r>
            <a:r>
              <a:rPr dirty="0" sz="2600" spc="-4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attack</a:t>
            </a:r>
            <a:r>
              <a:rPr dirty="0" sz="2600" spc="-2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that</a:t>
            </a:r>
            <a:r>
              <a:rPr dirty="0" sz="2600" spc="-35">
                <a:latin typeface="Arial"/>
                <a:cs typeface="Arial"/>
              </a:rPr>
              <a:t> </a:t>
            </a:r>
            <a:r>
              <a:rPr dirty="0" sz="2600" spc="-25">
                <a:latin typeface="Arial"/>
                <a:cs typeface="Arial"/>
              </a:rPr>
              <a:t>is </a:t>
            </a:r>
            <a:r>
              <a:rPr dirty="0" sz="2600">
                <a:latin typeface="Arial"/>
                <a:cs typeface="Arial"/>
              </a:rPr>
              <a:t>also</a:t>
            </a:r>
            <a:r>
              <a:rPr dirty="0" sz="2600" spc="-2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a DoS,</a:t>
            </a:r>
            <a:r>
              <a:rPr dirty="0" sz="2600" spc="-2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in</a:t>
            </a:r>
            <a:r>
              <a:rPr dirty="0" sz="2600" spc="-1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which</a:t>
            </a:r>
            <a:r>
              <a:rPr dirty="0" sz="2600" spc="-1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an</a:t>
            </a:r>
            <a:r>
              <a:rPr dirty="0" sz="2600" spc="-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attacker</a:t>
            </a:r>
            <a:r>
              <a:rPr dirty="0" sz="2600" spc="-2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routes </a:t>
            </a:r>
            <a:r>
              <a:rPr dirty="0" sz="2600" spc="-10">
                <a:latin typeface="Arial"/>
                <a:cs typeface="Arial"/>
              </a:rPr>
              <a:t>large </a:t>
            </a:r>
            <a:r>
              <a:rPr dirty="0" sz="2600">
                <a:latin typeface="Arial"/>
                <a:cs typeface="Arial"/>
              </a:rPr>
              <a:t>quantities</a:t>
            </a:r>
            <a:r>
              <a:rPr dirty="0" sz="2600" spc="-2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of</a:t>
            </a:r>
            <a:r>
              <a:rPr dirty="0" sz="2600" spc="-30">
                <a:latin typeface="Arial"/>
                <a:cs typeface="Arial"/>
              </a:rPr>
              <a:t> </a:t>
            </a:r>
            <a:r>
              <a:rPr dirty="0" sz="2600" spc="-25">
                <a:latin typeface="Arial"/>
                <a:cs typeface="Arial"/>
              </a:rPr>
              <a:t>e-</a:t>
            </a:r>
            <a:r>
              <a:rPr dirty="0" sz="2600">
                <a:latin typeface="Arial"/>
                <a:cs typeface="Arial"/>
              </a:rPr>
              <a:t>mail</a:t>
            </a:r>
            <a:r>
              <a:rPr dirty="0" sz="2600" spc="-4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to</a:t>
            </a:r>
            <a:r>
              <a:rPr dirty="0" sz="2600" spc="-2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the</a:t>
            </a:r>
            <a:r>
              <a:rPr dirty="0" sz="2600" spc="-30">
                <a:latin typeface="Arial"/>
                <a:cs typeface="Arial"/>
              </a:rPr>
              <a:t> </a:t>
            </a:r>
            <a:r>
              <a:rPr dirty="0" sz="2600" spc="-10">
                <a:latin typeface="Arial"/>
                <a:cs typeface="Arial"/>
              </a:rPr>
              <a:t>target</a:t>
            </a:r>
            <a:endParaRPr sz="2600">
              <a:latin typeface="Arial"/>
              <a:cs typeface="Arial"/>
            </a:endParaRPr>
          </a:p>
          <a:p>
            <a:pPr marL="12700" marR="55244">
              <a:lnSpc>
                <a:spcPct val="90000"/>
              </a:lnSpc>
              <a:spcBef>
                <a:spcPts val="625"/>
              </a:spcBef>
            </a:pPr>
            <a:r>
              <a:rPr dirty="0" sz="2600" b="1">
                <a:latin typeface="Arial"/>
                <a:cs typeface="Arial"/>
              </a:rPr>
              <a:t>Sniffers</a:t>
            </a:r>
            <a:r>
              <a:rPr dirty="0" sz="2600" spc="-45" b="1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-</a:t>
            </a:r>
            <a:r>
              <a:rPr dirty="0" sz="2600" spc="-4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a</a:t>
            </a:r>
            <a:r>
              <a:rPr dirty="0" sz="2600" spc="-3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program</a:t>
            </a:r>
            <a:r>
              <a:rPr dirty="0" sz="2600" spc="-5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and/or</a:t>
            </a:r>
            <a:r>
              <a:rPr dirty="0" sz="2600" spc="-3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device</a:t>
            </a:r>
            <a:r>
              <a:rPr dirty="0" sz="2600" spc="-4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that</a:t>
            </a:r>
            <a:r>
              <a:rPr dirty="0" sz="2600" spc="-3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can</a:t>
            </a:r>
            <a:r>
              <a:rPr dirty="0" sz="2600" spc="-30">
                <a:latin typeface="Arial"/>
                <a:cs typeface="Arial"/>
              </a:rPr>
              <a:t> </a:t>
            </a:r>
            <a:r>
              <a:rPr dirty="0" sz="2600" spc="-10">
                <a:latin typeface="Arial"/>
                <a:cs typeface="Arial"/>
              </a:rPr>
              <a:t>monitor </a:t>
            </a:r>
            <a:r>
              <a:rPr dirty="0" sz="2600">
                <a:latin typeface="Arial"/>
                <a:cs typeface="Arial"/>
              </a:rPr>
              <a:t>data</a:t>
            </a:r>
            <a:r>
              <a:rPr dirty="0" sz="2600" spc="-3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traveling</a:t>
            </a:r>
            <a:r>
              <a:rPr dirty="0" sz="2600" spc="-3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over</a:t>
            </a:r>
            <a:r>
              <a:rPr dirty="0" sz="2600" spc="-3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a</a:t>
            </a:r>
            <a:r>
              <a:rPr dirty="0" sz="2600" spc="-3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network.</a:t>
            </a:r>
            <a:r>
              <a:rPr dirty="0" sz="2600" spc="-3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Sniffers</a:t>
            </a:r>
            <a:r>
              <a:rPr dirty="0" sz="2600" spc="-3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can</a:t>
            </a:r>
            <a:r>
              <a:rPr dirty="0" sz="2600" spc="-2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be</a:t>
            </a:r>
            <a:r>
              <a:rPr dirty="0" sz="2600" spc="-30">
                <a:latin typeface="Arial"/>
                <a:cs typeface="Arial"/>
              </a:rPr>
              <a:t> </a:t>
            </a:r>
            <a:r>
              <a:rPr dirty="0" sz="2600" spc="-20">
                <a:latin typeface="Arial"/>
                <a:cs typeface="Arial"/>
              </a:rPr>
              <a:t>used </a:t>
            </a:r>
            <a:r>
              <a:rPr dirty="0" sz="2600">
                <a:latin typeface="Arial"/>
                <a:cs typeface="Arial"/>
              </a:rPr>
              <a:t>both</a:t>
            </a:r>
            <a:r>
              <a:rPr dirty="0" sz="2600" spc="-4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for</a:t>
            </a:r>
            <a:r>
              <a:rPr dirty="0" sz="2600" spc="-3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legitimate</a:t>
            </a:r>
            <a:r>
              <a:rPr dirty="0" sz="2600" spc="-5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network</a:t>
            </a:r>
            <a:r>
              <a:rPr dirty="0" sz="2600" spc="-4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management</a:t>
            </a:r>
            <a:r>
              <a:rPr dirty="0" sz="2600" spc="-65">
                <a:latin typeface="Arial"/>
                <a:cs typeface="Arial"/>
              </a:rPr>
              <a:t> </a:t>
            </a:r>
            <a:r>
              <a:rPr dirty="0" sz="2600" spc="-10">
                <a:latin typeface="Arial"/>
                <a:cs typeface="Arial"/>
              </a:rPr>
              <a:t>functions </a:t>
            </a:r>
            <a:r>
              <a:rPr dirty="0" sz="2600">
                <a:latin typeface="Arial"/>
                <a:cs typeface="Arial"/>
              </a:rPr>
              <a:t>and</a:t>
            </a:r>
            <a:r>
              <a:rPr dirty="0" sz="2600" spc="-3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for</a:t>
            </a:r>
            <a:r>
              <a:rPr dirty="0" sz="2600" spc="-3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stealing</a:t>
            </a:r>
            <a:r>
              <a:rPr dirty="0" sz="2600" spc="-3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information</a:t>
            </a:r>
            <a:r>
              <a:rPr dirty="0" sz="2600" spc="-3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from</a:t>
            </a:r>
            <a:r>
              <a:rPr dirty="0" sz="2600" spc="-3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a</a:t>
            </a:r>
            <a:r>
              <a:rPr dirty="0" sz="2600" spc="-35">
                <a:latin typeface="Arial"/>
                <a:cs typeface="Arial"/>
              </a:rPr>
              <a:t> </a:t>
            </a:r>
            <a:r>
              <a:rPr dirty="0" sz="2600" spc="-10">
                <a:latin typeface="Arial"/>
                <a:cs typeface="Arial"/>
              </a:rPr>
              <a:t>network</a:t>
            </a:r>
            <a:endParaRPr sz="2600">
              <a:latin typeface="Arial"/>
              <a:cs typeface="Arial"/>
            </a:endParaRPr>
          </a:p>
          <a:p>
            <a:pPr marL="12700" marR="670560">
              <a:lnSpc>
                <a:spcPct val="90000"/>
              </a:lnSpc>
              <a:spcBef>
                <a:spcPts val="620"/>
              </a:spcBef>
            </a:pPr>
            <a:r>
              <a:rPr dirty="0" sz="2600" b="1">
                <a:latin typeface="Arial"/>
                <a:cs typeface="Arial"/>
              </a:rPr>
              <a:t>Social</a:t>
            </a:r>
            <a:r>
              <a:rPr dirty="0" sz="2600" spc="-30" b="1">
                <a:latin typeface="Arial"/>
                <a:cs typeface="Arial"/>
              </a:rPr>
              <a:t> </a:t>
            </a:r>
            <a:r>
              <a:rPr dirty="0" sz="2600" b="1">
                <a:latin typeface="Arial"/>
                <a:cs typeface="Arial"/>
              </a:rPr>
              <a:t>Engineering</a:t>
            </a:r>
            <a:r>
              <a:rPr dirty="0" sz="2600" spc="-75" b="1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-</a:t>
            </a:r>
            <a:r>
              <a:rPr dirty="0" sz="2600" spc="-3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within</a:t>
            </a:r>
            <a:r>
              <a:rPr dirty="0" sz="2600" spc="-4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the</a:t>
            </a:r>
            <a:r>
              <a:rPr dirty="0" sz="2600" spc="-2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context</a:t>
            </a:r>
            <a:r>
              <a:rPr dirty="0" sz="2600" spc="-50">
                <a:latin typeface="Arial"/>
                <a:cs typeface="Arial"/>
              </a:rPr>
              <a:t> </a:t>
            </a:r>
            <a:r>
              <a:rPr dirty="0" sz="2600" spc="-25">
                <a:latin typeface="Arial"/>
                <a:cs typeface="Arial"/>
              </a:rPr>
              <a:t>of </a:t>
            </a:r>
            <a:r>
              <a:rPr dirty="0" sz="2600">
                <a:latin typeface="Arial"/>
                <a:cs typeface="Arial"/>
              </a:rPr>
              <a:t>information</a:t>
            </a:r>
            <a:r>
              <a:rPr dirty="0" sz="2600" spc="-3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security,</a:t>
            </a:r>
            <a:r>
              <a:rPr dirty="0" sz="2600" spc="-4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the</a:t>
            </a:r>
            <a:r>
              <a:rPr dirty="0" sz="2600" spc="-1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process</a:t>
            </a:r>
            <a:r>
              <a:rPr dirty="0" sz="2600" spc="-5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of</a:t>
            </a:r>
            <a:r>
              <a:rPr dirty="0" sz="2600" spc="-1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using</a:t>
            </a:r>
            <a:r>
              <a:rPr dirty="0" sz="2600" spc="-25">
                <a:latin typeface="Arial"/>
                <a:cs typeface="Arial"/>
              </a:rPr>
              <a:t> </a:t>
            </a:r>
            <a:r>
              <a:rPr dirty="0" sz="2600" spc="-10">
                <a:latin typeface="Arial"/>
                <a:cs typeface="Arial"/>
              </a:rPr>
              <a:t>social </a:t>
            </a:r>
            <a:r>
              <a:rPr dirty="0" sz="2600">
                <a:latin typeface="Arial"/>
                <a:cs typeface="Arial"/>
              </a:rPr>
              <a:t>skills</a:t>
            </a:r>
            <a:r>
              <a:rPr dirty="0" sz="2600" spc="-5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to</a:t>
            </a:r>
            <a:r>
              <a:rPr dirty="0" sz="2600" spc="-1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convince</a:t>
            </a:r>
            <a:r>
              <a:rPr dirty="0" sz="2600" spc="-3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people</a:t>
            </a:r>
            <a:r>
              <a:rPr dirty="0" sz="2600" spc="-3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to</a:t>
            </a:r>
            <a:r>
              <a:rPr dirty="0" sz="2600" spc="-1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reveal</a:t>
            </a:r>
            <a:r>
              <a:rPr dirty="0" sz="2600" spc="-30">
                <a:latin typeface="Arial"/>
                <a:cs typeface="Arial"/>
              </a:rPr>
              <a:t> </a:t>
            </a:r>
            <a:r>
              <a:rPr dirty="0" sz="2600" spc="-10">
                <a:latin typeface="Arial"/>
                <a:cs typeface="Arial"/>
              </a:rPr>
              <a:t>access </a:t>
            </a:r>
            <a:r>
              <a:rPr dirty="0" sz="2600">
                <a:latin typeface="Arial"/>
                <a:cs typeface="Arial"/>
              </a:rPr>
              <a:t>credentials</a:t>
            </a:r>
            <a:r>
              <a:rPr dirty="0" sz="2600" spc="-6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or</a:t>
            </a:r>
            <a:r>
              <a:rPr dirty="0" sz="2600" spc="-3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other</a:t>
            </a:r>
            <a:r>
              <a:rPr dirty="0" sz="2600" spc="-4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valuable</a:t>
            </a:r>
            <a:r>
              <a:rPr dirty="0" sz="2600" spc="-6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information</a:t>
            </a:r>
            <a:r>
              <a:rPr dirty="0" sz="2600" spc="-3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to</a:t>
            </a:r>
            <a:r>
              <a:rPr dirty="0" sz="2600" spc="-40">
                <a:latin typeface="Arial"/>
                <a:cs typeface="Arial"/>
              </a:rPr>
              <a:t> </a:t>
            </a:r>
            <a:r>
              <a:rPr dirty="0" sz="2600" spc="-25">
                <a:latin typeface="Arial"/>
                <a:cs typeface="Arial"/>
              </a:rPr>
              <a:t>the </a:t>
            </a:r>
            <a:r>
              <a:rPr dirty="0" sz="2600" spc="-10">
                <a:latin typeface="Arial"/>
                <a:cs typeface="Arial"/>
              </a:rPr>
              <a:t>attacker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0585" y="2679192"/>
            <a:ext cx="182879" cy="231648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0585" y="4184903"/>
            <a:ext cx="182879" cy="231648"/>
          </a:xfrm>
          <a:prstGeom prst="rect">
            <a:avLst/>
          </a:prstGeom>
        </p:spPr>
      </p:pic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Slide</a:t>
            </a:r>
            <a:r>
              <a:rPr dirty="0" spc="-40"/>
              <a:t> </a:t>
            </a: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6242049"/>
            <a:ext cx="9156700" cy="622300"/>
            <a:chOff x="-6350" y="6242049"/>
            <a:chExt cx="9156700" cy="6223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6176" y="6463287"/>
              <a:ext cx="715518" cy="39471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0140" y="6463287"/>
              <a:ext cx="403859" cy="394712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1724" y="59435"/>
            <a:ext cx="6131814" cy="122910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48538" rIns="0" bIns="0" rtlCol="0" vert="horz">
            <a:spAutoFit/>
          </a:bodyPr>
          <a:lstStyle/>
          <a:p>
            <a:pPr marL="1832610">
              <a:lnSpc>
                <a:spcPct val="100000"/>
              </a:lnSpc>
              <a:spcBef>
                <a:spcPts val="100"/>
              </a:spcBef>
            </a:pPr>
            <a:r>
              <a:rPr dirty="0"/>
              <a:t>Attack</a:t>
            </a:r>
            <a:r>
              <a:rPr dirty="0" spc="-25"/>
              <a:t> </a:t>
            </a:r>
            <a:r>
              <a:rPr dirty="0" spc="-10"/>
              <a:t>Descriptions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6813" y="1510283"/>
            <a:ext cx="223113" cy="284988"/>
          </a:xfrm>
          <a:prstGeom prst="rect">
            <a:avLst/>
          </a:prstGeom>
        </p:spPr>
      </p:pic>
      <p:sp>
        <p:nvSpPr>
          <p:cNvPr id="8" name="object 8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97656" rIns="0" bIns="0" rtlCol="0" vert="horz">
            <a:spAutoFit/>
          </a:bodyPr>
          <a:lstStyle/>
          <a:p>
            <a:pPr marL="12700" marR="243840" indent="112395">
              <a:lnSpc>
                <a:spcPct val="100000"/>
              </a:lnSpc>
              <a:spcBef>
                <a:spcPts val="105"/>
              </a:spcBef>
            </a:pPr>
            <a:r>
              <a:rPr dirty="0" sz="3200" b="0">
                <a:latin typeface="Arial"/>
                <a:cs typeface="Arial"/>
              </a:rPr>
              <a:t>“People</a:t>
            </a:r>
            <a:r>
              <a:rPr dirty="0" sz="3200" spc="-15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are</a:t>
            </a:r>
            <a:r>
              <a:rPr dirty="0" sz="3200" spc="-35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the</a:t>
            </a:r>
            <a:r>
              <a:rPr dirty="0" sz="3200" spc="-25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weakest</a:t>
            </a:r>
            <a:r>
              <a:rPr dirty="0" sz="3200" spc="-40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link.</a:t>
            </a:r>
            <a:r>
              <a:rPr dirty="0" sz="3200" spc="-10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You</a:t>
            </a:r>
            <a:r>
              <a:rPr dirty="0" sz="3200" spc="-25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can</a:t>
            </a:r>
            <a:r>
              <a:rPr dirty="0" sz="3200" spc="-25" b="0">
                <a:latin typeface="Arial"/>
                <a:cs typeface="Arial"/>
              </a:rPr>
              <a:t> </a:t>
            </a:r>
            <a:r>
              <a:rPr dirty="0" sz="3200" spc="-20" b="0">
                <a:latin typeface="Arial"/>
                <a:cs typeface="Arial"/>
              </a:rPr>
              <a:t>have </a:t>
            </a:r>
            <a:r>
              <a:rPr dirty="0" sz="3200" b="0">
                <a:latin typeface="Arial"/>
                <a:cs typeface="Arial"/>
              </a:rPr>
              <a:t>the</a:t>
            </a:r>
            <a:r>
              <a:rPr dirty="0" sz="3200" spc="-55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best</a:t>
            </a:r>
            <a:r>
              <a:rPr dirty="0" sz="3200" spc="-45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technology;</a:t>
            </a:r>
            <a:r>
              <a:rPr dirty="0" sz="3200" spc="-60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firewalls,</a:t>
            </a:r>
            <a:r>
              <a:rPr dirty="0" sz="3200" spc="-30" b="0">
                <a:latin typeface="Arial"/>
                <a:cs typeface="Arial"/>
              </a:rPr>
              <a:t> </a:t>
            </a:r>
            <a:r>
              <a:rPr dirty="0" sz="3200" spc="-10" b="0">
                <a:latin typeface="Arial"/>
                <a:cs typeface="Arial"/>
              </a:rPr>
              <a:t>intrusion- </a:t>
            </a:r>
            <a:r>
              <a:rPr dirty="0" sz="3200" b="0">
                <a:latin typeface="Arial"/>
                <a:cs typeface="Arial"/>
              </a:rPr>
              <a:t>detection</a:t>
            </a:r>
            <a:r>
              <a:rPr dirty="0" sz="3200" spc="-45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systems,</a:t>
            </a:r>
            <a:r>
              <a:rPr dirty="0" sz="3200" spc="-60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biometric</a:t>
            </a:r>
            <a:r>
              <a:rPr dirty="0" sz="3200" spc="-35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devices</a:t>
            </a:r>
            <a:r>
              <a:rPr dirty="0" sz="3200" spc="-35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...</a:t>
            </a:r>
            <a:r>
              <a:rPr dirty="0" sz="3200" spc="-30" b="0">
                <a:latin typeface="Arial"/>
                <a:cs typeface="Arial"/>
              </a:rPr>
              <a:t> </a:t>
            </a:r>
            <a:r>
              <a:rPr dirty="0" sz="3200" spc="-25" b="0">
                <a:latin typeface="Arial"/>
                <a:cs typeface="Arial"/>
              </a:rPr>
              <a:t>and </a:t>
            </a:r>
            <a:r>
              <a:rPr dirty="0" sz="3200" b="0">
                <a:latin typeface="Arial"/>
                <a:cs typeface="Arial"/>
              </a:rPr>
              <a:t>somebody</a:t>
            </a:r>
            <a:r>
              <a:rPr dirty="0" sz="3200" spc="-45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can</a:t>
            </a:r>
            <a:r>
              <a:rPr dirty="0" sz="3200" spc="-45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call</a:t>
            </a:r>
            <a:r>
              <a:rPr dirty="0" sz="3200" spc="-25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an</a:t>
            </a:r>
            <a:r>
              <a:rPr dirty="0" sz="3200" spc="-20" b="0">
                <a:latin typeface="Arial"/>
                <a:cs typeface="Arial"/>
              </a:rPr>
              <a:t> </a:t>
            </a:r>
            <a:r>
              <a:rPr dirty="0" sz="3200" spc="-10" b="0">
                <a:latin typeface="Arial"/>
                <a:cs typeface="Arial"/>
              </a:rPr>
              <a:t>unsuspecting </a:t>
            </a:r>
            <a:r>
              <a:rPr dirty="0" sz="3200" b="0">
                <a:latin typeface="Arial"/>
                <a:cs typeface="Arial"/>
              </a:rPr>
              <a:t>employee.</a:t>
            </a:r>
            <a:r>
              <a:rPr dirty="0" sz="3200" spc="-55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That's</a:t>
            </a:r>
            <a:r>
              <a:rPr dirty="0" sz="3200" spc="-45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all</a:t>
            </a:r>
            <a:r>
              <a:rPr dirty="0" sz="3200" spc="-30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she</a:t>
            </a:r>
            <a:r>
              <a:rPr dirty="0" sz="3200" spc="-70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wrote,</a:t>
            </a:r>
            <a:r>
              <a:rPr dirty="0" sz="3200" spc="-50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baby.</a:t>
            </a:r>
            <a:r>
              <a:rPr dirty="0" sz="3200" spc="-55" b="0">
                <a:latin typeface="Arial"/>
                <a:cs typeface="Arial"/>
              </a:rPr>
              <a:t> </a:t>
            </a:r>
            <a:r>
              <a:rPr dirty="0" sz="3200" spc="-20" b="0">
                <a:latin typeface="Arial"/>
                <a:cs typeface="Arial"/>
              </a:rPr>
              <a:t>They </a:t>
            </a:r>
            <a:r>
              <a:rPr dirty="0" sz="3200" b="0">
                <a:latin typeface="Arial"/>
                <a:cs typeface="Arial"/>
              </a:rPr>
              <a:t>got</a:t>
            </a:r>
            <a:r>
              <a:rPr dirty="0" sz="3200" spc="-20" b="0">
                <a:latin typeface="Arial"/>
                <a:cs typeface="Arial"/>
              </a:rPr>
              <a:t> </a:t>
            </a:r>
            <a:r>
              <a:rPr dirty="0" sz="3200" spc="-10" b="0">
                <a:latin typeface="Arial"/>
                <a:cs typeface="Arial"/>
              </a:rPr>
              <a:t>everything.”</a:t>
            </a:r>
            <a:endParaRPr sz="32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770"/>
              </a:spcBef>
            </a:pPr>
            <a:r>
              <a:rPr dirty="0" sz="3200" b="0">
                <a:latin typeface="Arial"/>
                <a:cs typeface="Arial"/>
              </a:rPr>
              <a:t>“brick</a:t>
            </a:r>
            <a:r>
              <a:rPr dirty="0" sz="3200" spc="-50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attack”</a:t>
            </a:r>
            <a:r>
              <a:rPr dirty="0" sz="3200" spc="-40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–</a:t>
            </a:r>
            <a:r>
              <a:rPr dirty="0" sz="3200" spc="-30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the</a:t>
            </a:r>
            <a:r>
              <a:rPr dirty="0" sz="3200" spc="-40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best</a:t>
            </a:r>
            <a:r>
              <a:rPr dirty="0" sz="3200" spc="-35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configured</a:t>
            </a:r>
            <a:r>
              <a:rPr dirty="0" sz="3200" spc="-55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firewall</a:t>
            </a:r>
            <a:r>
              <a:rPr dirty="0" sz="3200" spc="-35" b="0">
                <a:latin typeface="Arial"/>
                <a:cs typeface="Arial"/>
              </a:rPr>
              <a:t> </a:t>
            </a:r>
            <a:r>
              <a:rPr dirty="0" sz="3200" spc="-25" b="0">
                <a:latin typeface="Arial"/>
                <a:cs typeface="Arial"/>
              </a:rPr>
              <a:t>in </a:t>
            </a:r>
            <a:r>
              <a:rPr dirty="0" sz="3200" b="0">
                <a:latin typeface="Arial"/>
                <a:cs typeface="Arial"/>
              </a:rPr>
              <a:t>the</a:t>
            </a:r>
            <a:r>
              <a:rPr dirty="0" sz="3200" spc="-35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world</a:t>
            </a:r>
            <a:r>
              <a:rPr dirty="0" sz="3200" spc="-55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can’t</a:t>
            </a:r>
            <a:r>
              <a:rPr dirty="0" sz="3200" spc="-20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stand</a:t>
            </a:r>
            <a:r>
              <a:rPr dirty="0" sz="3200" spc="-50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up</a:t>
            </a:r>
            <a:r>
              <a:rPr dirty="0" sz="3200" spc="-50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to</a:t>
            </a:r>
            <a:r>
              <a:rPr dirty="0" sz="3200" spc="-30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a</a:t>
            </a:r>
            <a:r>
              <a:rPr dirty="0" sz="3200" spc="-35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well</a:t>
            </a:r>
            <a:r>
              <a:rPr dirty="0" sz="3200" spc="-20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placed</a:t>
            </a:r>
            <a:r>
              <a:rPr dirty="0" sz="3200" spc="-35" b="0">
                <a:latin typeface="Arial"/>
                <a:cs typeface="Arial"/>
              </a:rPr>
              <a:t> </a:t>
            </a:r>
            <a:r>
              <a:rPr dirty="0" sz="3200" spc="-10" b="0">
                <a:latin typeface="Arial"/>
                <a:cs typeface="Arial"/>
              </a:rPr>
              <a:t>brick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6813" y="4533900"/>
            <a:ext cx="223113" cy="284988"/>
          </a:xfrm>
          <a:prstGeom prst="rect">
            <a:avLst/>
          </a:prstGeom>
        </p:spPr>
      </p:pic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Slide</a:t>
            </a:r>
            <a:r>
              <a:rPr dirty="0" spc="-40"/>
              <a:t> </a:t>
            </a: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6242049"/>
            <a:ext cx="9156700" cy="622300"/>
            <a:chOff x="-6350" y="6242049"/>
            <a:chExt cx="9156700" cy="6223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6176" y="6463287"/>
              <a:ext cx="715518" cy="39471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0140" y="6463287"/>
              <a:ext cx="403859" cy="394712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1724" y="59435"/>
            <a:ext cx="5976366" cy="122910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48538" rIns="0" bIns="0" rtlCol="0" vert="horz">
            <a:spAutoFit/>
          </a:bodyPr>
          <a:lstStyle/>
          <a:p>
            <a:pPr marL="1832610">
              <a:lnSpc>
                <a:spcPct val="100000"/>
              </a:lnSpc>
              <a:spcBef>
                <a:spcPts val="100"/>
              </a:spcBef>
            </a:pPr>
            <a:r>
              <a:rPr dirty="0"/>
              <a:t>Attack</a:t>
            </a:r>
            <a:r>
              <a:rPr dirty="0" spc="-25"/>
              <a:t> </a:t>
            </a:r>
            <a:r>
              <a:rPr dirty="0" spc="-10"/>
              <a:t>Descriptions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3156" y="1414272"/>
            <a:ext cx="192633" cy="248412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9176" y="1911604"/>
            <a:ext cx="125808" cy="8534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9176" y="2569972"/>
            <a:ext cx="125808" cy="8534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9176" y="3813555"/>
            <a:ext cx="125808" cy="85344"/>
          </a:xfrm>
          <a:prstGeom prst="rect">
            <a:avLst/>
          </a:prstGeom>
        </p:spPr>
      </p:pic>
      <p:sp>
        <p:nvSpPr>
          <p:cNvPr id="11" name="object 11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Buffer</a:t>
            </a:r>
            <a:r>
              <a:rPr dirty="0" spc="-105"/>
              <a:t> </a:t>
            </a:r>
            <a:r>
              <a:rPr dirty="0"/>
              <a:t>Overflow</a:t>
            </a:r>
            <a:r>
              <a:rPr dirty="0" spc="-90"/>
              <a:t> </a:t>
            </a:r>
            <a:r>
              <a:rPr dirty="0" spc="-50" b="0">
                <a:latin typeface="Arial"/>
                <a:cs typeface="Arial"/>
              </a:rPr>
              <a:t>–</a:t>
            </a:r>
          </a:p>
          <a:p>
            <a:pPr marL="413384">
              <a:lnSpc>
                <a:spcPts val="2595"/>
              </a:lnSpc>
              <a:spcBef>
                <a:spcPts val="15"/>
              </a:spcBef>
            </a:pPr>
            <a:r>
              <a:rPr dirty="0" sz="2400" b="0">
                <a:latin typeface="Arial"/>
                <a:cs typeface="Arial"/>
              </a:rPr>
              <a:t>application</a:t>
            </a:r>
            <a:r>
              <a:rPr dirty="0" sz="2400" spc="-1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error</a:t>
            </a:r>
            <a:r>
              <a:rPr dirty="0" sz="2400" spc="-5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occurs</a:t>
            </a:r>
            <a:r>
              <a:rPr dirty="0" sz="2400" spc="-6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when</a:t>
            </a:r>
            <a:r>
              <a:rPr dirty="0" sz="2400" spc="-4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more</a:t>
            </a:r>
            <a:r>
              <a:rPr dirty="0" sz="2400" spc="-6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data</a:t>
            </a:r>
            <a:r>
              <a:rPr dirty="0" sz="2400" spc="-5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is</a:t>
            </a:r>
            <a:r>
              <a:rPr dirty="0" sz="2400" spc="-5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sent</a:t>
            </a:r>
            <a:r>
              <a:rPr dirty="0" sz="2400" spc="-6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to</a:t>
            </a:r>
            <a:r>
              <a:rPr dirty="0" sz="2400" spc="-60" b="0">
                <a:latin typeface="Arial"/>
                <a:cs typeface="Arial"/>
              </a:rPr>
              <a:t> </a:t>
            </a:r>
            <a:r>
              <a:rPr dirty="0" sz="2400" spc="-50" b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  <a:p>
            <a:pPr marL="413384">
              <a:lnSpc>
                <a:spcPts val="2595"/>
              </a:lnSpc>
            </a:pPr>
            <a:r>
              <a:rPr dirty="0" sz="2400" b="0">
                <a:latin typeface="Arial"/>
                <a:cs typeface="Arial"/>
              </a:rPr>
              <a:t>buffer</a:t>
            </a:r>
            <a:r>
              <a:rPr dirty="0" sz="2400" spc="-5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than</a:t>
            </a:r>
            <a:r>
              <a:rPr dirty="0" sz="2400" spc="-5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it</a:t>
            </a:r>
            <a:r>
              <a:rPr dirty="0" sz="2400" spc="-4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can</a:t>
            </a:r>
            <a:r>
              <a:rPr dirty="0" sz="2400" spc="-45" b="0">
                <a:latin typeface="Arial"/>
                <a:cs typeface="Arial"/>
              </a:rPr>
              <a:t> </a:t>
            </a:r>
            <a:r>
              <a:rPr dirty="0" sz="2400" spc="-10" b="0">
                <a:latin typeface="Arial"/>
                <a:cs typeface="Arial"/>
              </a:rPr>
              <a:t>handle</a:t>
            </a:r>
            <a:endParaRPr sz="2400">
              <a:latin typeface="Arial"/>
              <a:cs typeface="Arial"/>
            </a:endParaRPr>
          </a:p>
          <a:p>
            <a:pPr marL="413384" marR="305435">
              <a:lnSpc>
                <a:spcPts val="2300"/>
              </a:lnSpc>
              <a:spcBef>
                <a:spcPts val="560"/>
              </a:spcBef>
            </a:pPr>
            <a:r>
              <a:rPr dirty="0" sz="2400" b="0">
                <a:latin typeface="Arial"/>
                <a:cs typeface="Arial"/>
              </a:rPr>
              <a:t>when</a:t>
            </a:r>
            <a:r>
              <a:rPr dirty="0" sz="2400" spc="-6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the</a:t>
            </a:r>
            <a:r>
              <a:rPr dirty="0" sz="2400" spc="-6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buffer</a:t>
            </a:r>
            <a:r>
              <a:rPr dirty="0" sz="2400" spc="-8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overflows,</a:t>
            </a:r>
            <a:r>
              <a:rPr dirty="0" sz="2400" spc="-5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the</a:t>
            </a:r>
            <a:r>
              <a:rPr dirty="0" sz="2400" spc="-6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attacker</a:t>
            </a:r>
            <a:r>
              <a:rPr dirty="0" sz="2400" spc="-6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can</a:t>
            </a:r>
            <a:r>
              <a:rPr dirty="0" sz="2400" spc="-6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make</a:t>
            </a:r>
            <a:r>
              <a:rPr dirty="0" sz="2400" spc="-60" b="0">
                <a:latin typeface="Arial"/>
                <a:cs typeface="Arial"/>
              </a:rPr>
              <a:t> </a:t>
            </a:r>
            <a:r>
              <a:rPr dirty="0" sz="2400" spc="-25" b="0">
                <a:latin typeface="Arial"/>
                <a:cs typeface="Arial"/>
              </a:rPr>
              <a:t>the </a:t>
            </a:r>
            <a:r>
              <a:rPr dirty="0" sz="2400" b="0">
                <a:latin typeface="Arial"/>
                <a:cs typeface="Arial"/>
              </a:rPr>
              <a:t>target</a:t>
            </a:r>
            <a:r>
              <a:rPr dirty="0" sz="2400" spc="-7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system</a:t>
            </a:r>
            <a:r>
              <a:rPr dirty="0" sz="2400" spc="-7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execute</a:t>
            </a:r>
            <a:r>
              <a:rPr dirty="0" sz="2400" spc="-5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instructions,</a:t>
            </a:r>
            <a:r>
              <a:rPr dirty="0" sz="2400" spc="-6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or</a:t>
            </a:r>
            <a:r>
              <a:rPr dirty="0" sz="2400" spc="-5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the</a:t>
            </a:r>
            <a:r>
              <a:rPr dirty="0" sz="2400" spc="-6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attacker</a:t>
            </a:r>
            <a:r>
              <a:rPr dirty="0" sz="2400" spc="-60" b="0">
                <a:latin typeface="Arial"/>
                <a:cs typeface="Arial"/>
              </a:rPr>
              <a:t> </a:t>
            </a:r>
            <a:r>
              <a:rPr dirty="0" sz="2400" spc="-25" b="0">
                <a:latin typeface="Arial"/>
                <a:cs typeface="Arial"/>
              </a:rPr>
              <a:t>can </a:t>
            </a:r>
            <a:r>
              <a:rPr dirty="0" sz="2400" b="0">
                <a:latin typeface="Arial"/>
                <a:cs typeface="Arial"/>
              </a:rPr>
              <a:t>take</a:t>
            </a:r>
            <a:r>
              <a:rPr dirty="0" sz="2400" spc="-9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advantage</a:t>
            </a:r>
            <a:r>
              <a:rPr dirty="0" sz="2400" spc="-7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of</a:t>
            </a:r>
            <a:r>
              <a:rPr dirty="0" sz="2400" spc="-9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some</a:t>
            </a:r>
            <a:r>
              <a:rPr dirty="0" sz="2400" spc="-8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other</a:t>
            </a:r>
            <a:r>
              <a:rPr dirty="0" sz="2400" spc="-8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unintended</a:t>
            </a:r>
            <a:r>
              <a:rPr dirty="0" sz="2400" spc="-65" b="0">
                <a:latin typeface="Arial"/>
                <a:cs typeface="Arial"/>
              </a:rPr>
              <a:t> </a:t>
            </a:r>
            <a:r>
              <a:rPr dirty="0" sz="2400" spc="-10" b="0">
                <a:latin typeface="Arial"/>
                <a:cs typeface="Arial"/>
              </a:rPr>
              <a:t>consequence </a:t>
            </a:r>
            <a:r>
              <a:rPr dirty="0" sz="2400" b="0">
                <a:latin typeface="Arial"/>
                <a:cs typeface="Arial"/>
              </a:rPr>
              <a:t>of</a:t>
            </a:r>
            <a:r>
              <a:rPr dirty="0" sz="2400" spc="-2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the</a:t>
            </a:r>
            <a:r>
              <a:rPr dirty="0" sz="2400" spc="-20" b="0">
                <a:latin typeface="Arial"/>
                <a:cs typeface="Arial"/>
              </a:rPr>
              <a:t> </a:t>
            </a:r>
            <a:r>
              <a:rPr dirty="0" sz="2400" spc="-10" b="0">
                <a:latin typeface="Arial"/>
                <a:cs typeface="Arial"/>
              </a:rPr>
              <a:t>failure</a:t>
            </a:r>
            <a:endParaRPr sz="2400">
              <a:latin typeface="Arial"/>
              <a:cs typeface="Arial"/>
            </a:endParaRPr>
          </a:p>
          <a:p>
            <a:pPr marL="413384" marR="5080">
              <a:lnSpc>
                <a:spcPct val="80000"/>
              </a:lnSpc>
              <a:spcBef>
                <a:spcPts val="610"/>
              </a:spcBef>
            </a:pPr>
            <a:r>
              <a:rPr dirty="0" sz="2400" b="0">
                <a:latin typeface="Arial"/>
                <a:cs typeface="Arial"/>
              </a:rPr>
              <a:t>Usually</a:t>
            </a:r>
            <a:r>
              <a:rPr dirty="0" sz="2400" spc="-3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the</a:t>
            </a:r>
            <a:r>
              <a:rPr dirty="0" sz="2400" spc="-5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attacker</a:t>
            </a:r>
            <a:r>
              <a:rPr dirty="0" sz="2400" spc="-5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fill</a:t>
            </a:r>
            <a:r>
              <a:rPr dirty="0" sz="2400" spc="-7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the</a:t>
            </a:r>
            <a:r>
              <a:rPr dirty="0" sz="2400" spc="-5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overflow</a:t>
            </a:r>
            <a:r>
              <a:rPr dirty="0" sz="2400" spc="-5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buffer</a:t>
            </a:r>
            <a:r>
              <a:rPr dirty="0" sz="2400" spc="-7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with</a:t>
            </a:r>
            <a:r>
              <a:rPr dirty="0" sz="2400" spc="-40" b="0">
                <a:latin typeface="Arial"/>
                <a:cs typeface="Arial"/>
              </a:rPr>
              <a:t> </a:t>
            </a:r>
            <a:r>
              <a:rPr dirty="0" sz="2400" spc="-10" b="0">
                <a:latin typeface="Arial"/>
                <a:cs typeface="Arial"/>
              </a:rPr>
              <a:t>executable </a:t>
            </a:r>
            <a:r>
              <a:rPr dirty="0" sz="2400" b="0">
                <a:latin typeface="Arial"/>
                <a:cs typeface="Arial"/>
              </a:rPr>
              <a:t>program</a:t>
            </a:r>
            <a:r>
              <a:rPr dirty="0" sz="2400" spc="-7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code</a:t>
            </a:r>
            <a:r>
              <a:rPr dirty="0" sz="2400" spc="-7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to</a:t>
            </a:r>
            <a:r>
              <a:rPr dirty="0" sz="2400" spc="-7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elevate</a:t>
            </a:r>
            <a:r>
              <a:rPr dirty="0" sz="2400" spc="-6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the</a:t>
            </a:r>
            <a:r>
              <a:rPr dirty="0" sz="2400" spc="-7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attacker’s</a:t>
            </a:r>
            <a:r>
              <a:rPr dirty="0" sz="2400" spc="-8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permission</a:t>
            </a:r>
            <a:r>
              <a:rPr dirty="0" sz="2400" spc="-6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to</a:t>
            </a:r>
            <a:r>
              <a:rPr dirty="0" sz="2400" spc="-70" b="0">
                <a:latin typeface="Arial"/>
                <a:cs typeface="Arial"/>
              </a:rPr>
              <a:t> </a:t>
            </a:r>
            <a:r>
              <a:rPr dirty="0" sz="2400" spc="-20" b="0">
                <a:latin typeface="Arial"/>
                <a:cs typeface="Arial"/>
              </a:rPr>
              <a:t>that </a:t>
            </a:r>
            <a:r>
              <a:rPr dirty="0" sz="2400" b="0">
                <a:latin typeface="Arial"/>
                <a:cs typeface="Arial"/>
              </a:rPr>
              <a:t>of</a:t>
            </a:r>
            <a:r>
              <a:rPr dirty="0" sz="2400" spc="-2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an</a:t>
            </a:r>
            <a:r>
              <a:rPr dirty="0" sz="2400" spc="-20" b="0">
                <a:latin typeface="Arial"/>
                <a:cs typeface="Arial"/>
              </a:rPr>
              <a:t> </a:t>
            </a:r>
            <a:r>
              <a:rPr dirty="0" sz="2400" spc="-10" b="0">
                <a:latin typeface="Arial"/>
                <a:cs typeface="Arial"/>
              </a:rPr>
              <a:t>administrator.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Slide</a:t>
            </a:r>
            <a:r>
              <a:rPr dirty="0" spc="-40"/>
              <a:t> </a:t>
            </a: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6242049"/>
            <a:ext cx="9156700" cy="622300"/>
            <a:chOff x="-6350" y="6242049"/>
            <a:chExt cx="9156700" cy="6223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6176" y="6463287"/>
              <a:ext cx="715518" cy="39471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0140" y="6463287"/>
              <a:ext cx="403859" cy="394712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1724" y="59435"/>
            <a:ext cx="5976366" cy="122910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48538" rIns="0" bIns="0" rtlCol="0" vert="horz">
            <a:spAutoFit/>
          </a:bodyPr>
          <a:lstStyle/>
          <a:p>
            <a:pPr marL="1832610">
              <a:lnSpc>
                <a:spcPct val="100000"/>
              </a:lnSpc>
              <a:spcBef>
                <a:spcPts val="100"/>
              </a:spcBef>
            </a:pPr>
            <a:r>
              <a:rPr dirty="0"/>
              <a:t>Attack</a:t>
            </a:r>
            <a:r>
              <a:rPr dirty="0" spc="-25"/>
              <a:t> </a:t>
            </a:r>
            <a:r>
              <a:rPr dirty="0" spc="-10"/>
              <a:t>Descriptions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9300" y="1466088"/>
            <a:ext cx="243840" cy="310896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2419" y="2140178"/>
            <a:ext cx="165537" cy="110337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2419" y="2659862"/>
            <a:ext cx="165537" cy="110337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2419" y="4029938"/>
            <a:ext cx="165537" cy="110337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2419" y="4974818"/>
            <a:ext cx="165537" cy="110337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650240" y="1284405"/>
            <a:ext cx="7975600" cy="4820920"/>
          </a:xfrm>
          <a:prstGeom prst="rect">
            <a:avLst/>
          </a:prstGeom>
        </p:spPr>
        <p:txBody>
          <a:bodyPr wrap="square" lIns="0" tIns="679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dirty="0" sz="3500" b="1">
                <a:latin typeface="Arial"/>
                <a:cs typeface="Arial"/>
              </a:rPr>
              <a:t>Ping</a:t>
            </a:r>
            <a:r>
              <a:rPr dirty="0" sz="3500" spc="-35" b="1">
                <a:latin typeface="Arial"/>
                <a:cs typeface="Arial"/>
              </a:rPr>
              <a:t> </a:t>
            </a:r>
            <a:r>
              <a:rPr dirty="0" sz="3500" b="1">
                <a:latin typeface="Arial"/>
                <a:cs typeface="Arial"/>
              </a:rPr>
              <a:t>of</a:t>
            </a:r>
            <a:r>
              <a:rPr dirty="0" sz="3500" spc="-35" b="1">
                <a:latin typeface="Arial"/>
                <a:cs typeface="Arial"/>
              </a:rPr>
              <a:t> </a:t>
            </a:r>
            <a:r>
              <a:rPr dirty="0" sz="3500" b="1">
                <a:latin typeface="Arial"/>
                <a:cs typeface="Arial"/>
              </a:rPr>
              <a:t>Death</a:t>
            </a:r>
            <a:r>
              <a:rPr dirty="0" sz="3500" spc="-35" b="1">
                <a:latin typeface="Arial"/>
                <a:cs typeface="Arial"/>
              </a:rPr>
              <a:t> </a:t>
            </a:r>
            <a:r>
              <a:rPr dirty="0" sz="3500" b="1">
                <a:latin typeface="Arial"/>
                <a:cs typeface="Arial"/>
              </a:rPr>
              <a:t>Attacks</a:t>
            </a:r>
            <a:r>
              <a:rPr dirty="0" sz="3500" spc="-15" b="1">
                <a:latin typeface="Arial"/>
                <a:cs typeface="Arial"/>
              </a:rPr>
              <a:t> </a:t>
            </a:r>
            <a:r>
              <a:rPr dirty="0" sz="3500" spc="-10" b="1">
                <a:latin typeface="Arial"/>
                <a:cs typeface="Arial"/>
              </a:rPr>
              <a:t>-</a:t>
            </a:r>
            <a:r>
              <a:rPr dirty="0" sz="3500" spc="-50" b="1">
                <a:latin typeface="Arial"/>
                <a:cs typeface="Arial"/>
              </a:rPr>
              <a:t>-</a:t>
            </a:r>
            <a:endParaRPr sz="3500">
              <a:latin typeface="Arial"/>
              <a:cs typeface="Arial"/>
            </a:endParaRPr>
          </a:p>
          <a:p>
            <a:pPr marL="413384">
              <a:lnSpc>
                <a:spcPct val="100000"/>
              </a:lnSpc>
              <a:spcBef>
                <a:spcPts val="380"/>
              </a:spcBef>
            </a:pPr>
            <a:r>
              <a:rPr dirty="0" sz="3100">
                <a:latin typeface="Arial"/>
                <a:cs typeface="Arial"/>
              </a:rPr>
              <a:t>A</a:t>
            </a:r>
            <a:r>
              <a:rPr dirty="0" sz="3100" spc="-45">
                <a:latin typeface="Arial"/>
                <a:cs typeface="Arial"/>
              </a:rPr>
              <a:t> </a:t>
            </a:r>
            <a:r>
              <a:rPr dirty="0" sz="3100">
                <a:latin typeface="Arial"/>
                <a:cs typeface="Arial"/>
              </a:rPr>
              <a:t>type</a:t>
            </a:r>
            <a:r>
              <a:rPr dirty="0" sz="3100" spc="-35">
                <a:latin typeface="Arial"/>
                <a:cs typeface="Arial"/>
              </a:rPr>
              <a:t> </a:t>
            </a:r>
            <a:r>
              <a:rPr dirty="0" sz="3100">
                <a:latin typeface="Arial"/>
                <a:cs typeface="Arial"/>
              </a:rPr>
              <a:t>of</a:t>
            </a:r>
            <a:r>
              <a:rPr dirty="0" sz="3100" spc="-35">
                <a:latin typeface="Arial"/>
                <a:cs typeface="Arial"/>
              </a:rPr>
              <a:t> </a:t>
            </a:r>
            <a:r>
              <a:rPr dirty="0" sz="3100">
                <a:latin typeface="Arial"/>
                <a:cs typeface="Arial"/>
              </a:rPr>
              <a:t>DoS</a:t>
            </a:r>
            <a:r>
              <a:rPr dirty="0" sz="3100" spc="-40">
                <a:latin typeface="Arial"/>
                <a:cs typeface="Arial"/>
              </a:rPr>
              <a:t> </a:t>
            </a:r>
            <a:r>
              <a:rPr dirty="0" sz="3100" spc="-10">
                <a:latin typeface="Arial"/>
                <a:cs typeface="Arial"/>
              </a:rPr>
              <a:t>attack</a:t>
            </a:r>
            <a:endParaRPr sz="3100">
              <a:latin typeface="Arial"/>
              <a:cs typeface="Arial"/>
            </a:endParaRPr>
          </a:p>
          <a:p>
            <a:pPr marL="413384" marR="441959">
              <a:lnSpc>
                <a:spcPts val="3350"/>
              </a:lnSpc>
              <a:spcBef>
                <a:spcPts val="790"/>
              </a:spcBef>
            </a:pPr>
            <a:r>
              <a:rPr dirty="0" sz="3100">
                <a:latin typeface="Arial"/>
                <a:cs typeface="Arial"/>
              </a:rPr>
              <a:t>Attacker</a:t>
            </a:r>
            <a:r>
              <a:rPr dirty="0" sz="3100" spc="-75">
                <a:latin typeface="Arial"/>
                <a:cs typeface="Arial"/>
              </a:rPr>
              <a:t> </a:t>
            </a:r>
            <a:r>
              <a:rPr dirty="0" sz="3100">
                <a:latin typeface="Arial"/>
                <a:cs typeface="Arial"/>
              </a:rPr>
              <a:t>creates</a:t>
            </a:r>
            <a:r>
              <a:rPr dirty="0" sz="3100" spc="-55">
                <a:latin typeface="Arial"/>
                <a:cs typeface="Arial"/>
              </a:rPr>
              <a:t> </a:t>
            </a:r>
            <a:r>
              <a:rPr dirty="0" sz="3100">
                <a:latin typeface="Arial"/>
                <a:cs typeface="Arial"/>
              </a:rPr>
              <a:t>an</a:t>
            </a:r>
            <a:r>
              <a:rPr dirty="0" sz="3100" spc="-85">
                <a:latin typeface="Arial"/>
                <a:cs typeface="Arial"/>
              </a:rPr>
              <a:t> </a:t>
            </a:r>
            <a:r>
              <a:rPr dirty="0" sz="3100">
                <a:latin typeface="Arial"/>
                <a:cs typeface="Arial"/>
              </a:rPr>
              <a:t>ICMP</a:t>
            </a:r>
            <a:r>
              <a:rPr dirty="0" sz="3100" spc="-75">
                <a:latin typeface="Arial"/>
                <a:cs typeface="Arial"/>
              </a:rPr>
              <a:t> </a:t>
            </a:r>
            <a:r>
              <a:rPr dirty="0" sz="3100">
                <a:latin typeface="Arial"/>
                <a:cs typeface="Arial"/>
              </a:rPr>
              <a:t>packet</a:t>
            </a:r>
            <a:r>
              <a:rPr dirty="0" sz="3100" spc="-70">
                <a:latin typeface="Arial"/>
                <a:cs typeface="Arial"/>
              </a:rPr>
              <a:t> </a:t>
            </a:r>
            <a:r>
              <a:rPr dirty="0" sz="3100">
                <a:latin typeface="Arial"/>
                <a:cs typeface="Arial"/>
              </a:rPr>
              <a:t>that</a:t>
            </a:r>
            <a:r>
              <a:rPr dirty="0" sz="3100" spc="-80">
                <a:latin typeface="Arial"/>
                <a:cs typeface="Arial"/>
              </a:rPr>
              <a:t> </a:t>
            </a:r>
            <a:r>
              <a:rPr dirty="0" sz="3100" spc="-25">
                <a:latin typeface="Arial"/>
                <a:cs typeface="Arial"/>
              </a:rPr>
              <a:t>is </a:t>
            </a:r>
            <a:r>
              <a:rPr dirty="0" sz="3100">
                <a:latin typeface="Arial"/>
                <a:cs typeface="Arial"/>
              </a:rPr>
              <a:t>larger</a:t>
            </a:r>
            <a:r>
              <a:rPr dirty="0" sz="3100" spc="-90">
                <a:latin typeface="Arial"/>
                <a:cs typeface="Arial"/>
              </a:rPr>
              <a:t> </a:t>
            </a:r>
            <a:r>
              <a:rPr dirty="0" sz="3100">
                <a:latin typeface="Arial"/>
                <a:cs typeface="Arial"/>
              </a:rPr>
              <a:t>than</a:t>
            </a:r>
            <a:r>
              <a:rPr dirty="0" sz="3100" spc="-100">
                <a:latin typeface="Arial"/>
                <a:cs typeface="Arial"/>
              </a:rPr>
              <a:t> </a:t>
            </a:r>
            <a:r>
              <a:rPr dirty="0" sz="3100">
                <a:latin typeface="Arial"/>
                <a:cs typeface="Arial"/>
              </a:rPr>
              <a:t>the</a:t>
            </a:r>
            <a:r>
              <a:rPr dirty="0" sz="3100" spc="-105">
                <a:latin typeface="Arial"/>
                <a:cs typeface="Arial"/>
              </a:rPr>
              <a:t> </a:t>
            </a:r>
            <a:r>
              <a:rPr dirty="0" sz="3100">
                <a:latin typeface="Arial"/>
                <a:cs typeface="Arial"/>
              </a:rPr>
              <a:t>maximum</a:t>
            </a:r>
            <a:r>
              <a:rPr dirty="0" sz="3100" spc="-80">
                <a:latin typeface="Arial"/>
                <a:cs typeface="Arial"/>
              </a:rPr>
              <a:t> </a:t>
            </a:r>
            <a:r>
              <a:rPr dirty="0" sz="3100">
                <a:latin typeface="Arial"/>
                <a:cs typeface="Arial"/>
              </a:rPr>
              <a:t>allowed</a:t>
            </a:r>
            <a:r>
              <a:rPr dirty="0" sz="3100" spc="-75">
                <a:latin typeface="Arial"/>
                <a:cs typeface="Arial"/>
              </a:rPr>
              <a:t> </a:t>
            </a:r>
            <a:r>
              <a:rPr dirty="0" sz="3100" spc="-10">
                <a:latin typeface="Arial"/>
                <a:cs typeface="Arial"/>
              </a:rPr>
              <a:t>65,535 bytes.</a:t>
            </a:r>
            <a:endParaRPr sz="3100">
              <a:latin typeface="Arial"/>
              <a:cs typeface="Arial"/>
            </a:endParaRPr>
          </a:p>
          <a:p>
            <a:pPr marL="413384" marR="5080">
              <a:lnSpc>
                <a:spcPts val="3350"/>
              </a:lnSpc>
              <a:spcBef>
                <a:spcPts val="740"/>
              </a:spcBef>
            </a:pPr>
            <a:r>
              <a:rPr dirty="0" sz="3100">
                <a:latin typeface="Arial"/>
                <a:cs typeface="Arial"/>
              </a:rPr>
              <a:t>The</a:t>
            </a:r>
            <a:r>
              <a:rPr dirty="0" sz="3100" spc="-100">
                <a:latin typeface="Arial"/>
                <a:cs typeface="Arial"/>
              </a:rPr>
              <a:t> </a:t>
            </a:r>
            <a:r>
              <a:rPr dirty="0" sz="3100">
                <a:latin typeface="Arial"/>
                <a:cs typeface="Arial"/>
              </a:rPr>
              <a:t>large</a:t>
            </a:r>
            <a:r>
              <a:rPr dirty="0" sz="3100" spc="-65">
                <a:latin typeface="Arial"/>
                <a:cs typeface="Arial"/>
              </a:rPr>
              <a:t> </a:t>
            </a:r>
            <a:r>
              <a:rPr dirty="0" sz="3100">
                <a:latin typeface="Arial"/>
                <a:cs typeface="Arial"/>
              </a:rPr>
              <a:t>packet</a:t>
            </a:r>
            <a:r>
              <a:rPr dirty="0" sz="3100" spc="-75">
                <a:latin typeface="Arial"/>
                <a:cs typeface="Arial"/>
              </a:rPr>
              <a:t> </a:t>
            </a:r>
            <a:r>
              <a:rPr dirty="0" sz="3100">
                <a:latin typeface="Arial"/>
                <a:cs typeface="Arial"/>
              </a:rPr>
              <a:t>is</a:t>
            </a:r>
            <a:r>
              <a:rPr dirty="0" sz="3100" spc="-95">
                <a:latin typeface="Arial"/>
                <a:cs typeface="Arial"/>
              </a:rPr>
              <a:t> </a:t>
            </a:r>
            <a:r>
              <a:rPr dirty="0" sz="3100">
                <a:latin typeface="Arial"/>
                <a:cs typeface="Arial"/>
              </a:rPr>
              <a:t>fragmented</a:t>
            </a:r>
            <a:r>
              <a:rPr dirty="0" sz="3100" spc="-50">
                <a:latin typeface="Arial"/>
                <a:cs typeface="Arial"/>
              </a:rPr>
              <a:t> </a:t>
            </a:r>
            <a:r>
              <a:rPr dirty="0" sz="3100">
                <a:latin typeface="Arial"/>
                <a:cs typeface="Arial"/>
              </a:rPr>
              <a:t>into</a:t>
            </a:r>
            <a:r>
              <a:rPr dirty="0" sz="3100" spc="-80">
                <a:latin typeface="Arial"/>
                <a:cs typeface="Arial"/>
              </a:rPr>
              <a:t> </a:t>
            </a:r>
            <a:r>
              <a:rPr dirty="0" sz="3100" spc="-10">
                <a:latin typeface="Arial"/>
                <a:cs typeface="Arial"/>
              </a:rPr>
              <a:t>smaller </a:t>
            </a:r>
            <a:r>
              <a:rPr dirty="0" sz="3100">
                <a:latin typeface="Arial"/>
                <a:cs typeface="Arial"/>
              </a:rPr>
              <a:t>packets</a:t>
            </a:r>
            <a:r>
              <a:rPr dirty="0" sz="3100" spc="-80">
                <a:latin typeface="Arial"/>
                <a:cs typeface="Arial"/>
              </a:rPr>
              <a:t> </a:t>
            </a:r>
            <a:r>
              <a:rPr dirty="0" sz="3100">
                <a:latin typeface="Arial"/>
                <a:cs typeface="Arial"/>
              </a:rPr>
              <a:t>and</a:t>
            </a:r>
            <a:r>
              <a:rPr dirty="0" sz="3100" spc="-70">
                <a:latin typeface="Arial"/>
                <a:cs typeface="Arial"/>
              </a:rPr>
              <a:t> </a:t>
            </a:r>
            <a:r>
              <a:rPr dirty="0" sz="3100">
                <a:latin typeface="Arial"/>
                <a:cs typeface="Arial"/>
              </a:rPr>
              <a:t>reassembled</a:t>
            </a:r>
            <a:r>
              <a:rPr dirty="0" sz="3100" spc="-45">
                <a:latin typeface="Arial"/>
                <a:cs typeface="Arial"/>
              </a:rPr>
              <a:t> </a:t>
            </a:r>
            <a:r>
              <a:rPr dirty="0" sz="3100">
                <a:latin typeface="Arial"/>
                <a:cs typeface="Arial"/>
              </a:rPr>
              <a:t>at</a:t>
            </a:r>
            <a:r>
              <a:rPr dirty="0" sz="3100" spc="-95">
                <a:latin typeface="Arial"/>
                <a:cs typeface="Arial"/>
              </a:rPr>
              <a:t> </a:t>
            </a:r>
            <a:r>
              <a:rPr dirty="0" sz="3100">
                <a:latin typeface="Arial"/>
                <a:cs typeface="Arial"/>
              </a:rPr>
              <a:t>its</a:t>
            </a:r>
            <a:r>
              <a:rPr dirty="0" sz="3100" spc="-100">
                <a:latin typeface="Arial"/>
                <a:cs typeface="Arial"/>
              </a:rPr>
              <a:t> </a:t>
            </a:r>
            <a:r>
              <a:rPr dirty="0" sz="3100" spc="-10">
                <a:latin typeface="Arial"/>
                <a:cs typeface="Arial"/>
              </a:rPr>
              <a:t>destination.</a:t>
            </a:r>
            <a:endParaRPr sz="3100">
              <a:latin typeface="Arial"/>
              <a:cs typeface="Arial"/>
            </a:endParaRPr>
          </a:p>
          <a:p>
            <a:pPr marL="413384" marR="485775">
              <a:lnSpc>
                <a:spcPct val="90000"/>
              </a:lnSpc>
              <a:spcBef>
                <a:spcPts val="695"/>
              </a:spcBef>
            </a:pPr>
            <a:r>
              <a:rPr dirty="0" sz="3100">
                <a:latin typeface="Arial"/>
                <a:cs typeface="Arial"/>
              </a:rPr>
              <a:t>Destination</a:t>
            </a:r>
            <a:r>
              <a:rPr dirty="0" sz="3100" spc="-114">
                <a:latin typeface="Arial"/>
                <a:cs typeface="Arial"/>
              </a:rPr>
              <a:t> </a:t>
            </a:r>
            <a:r>
              <a:rPr dirty="0" sz="3100">
                <a:latin typeface="Arial"/>
                <a:cs typeface="Arial"/>
              </a:rPr>
              <a:t>user</a:t>
            </a:r>
            <a:r>
              <a:rPr dirty="0" sz="3100" spc="-130">
                <a:latin typeface="Arial"/>
                <a:cs typeface="Arial"/>
              </a:rPr>
              <a:t> </a:t>
            </a:r>
            <a:r>
              <a:rPr dirty="0" sz="3100">
                <a:latin typeface="Arial"/>
                <a:cs typeface="Arial"/>
              </a:rPr>
              <a:t>cannot</a:t>
            </a:r>
            <a:r>
              <a:rPr dirty="0" sz="3100" spc="-114">
                <a:latin typeface="Arial"/>
                <a:cs typeface="Arial"/>
              </a:rPr>
              <a:t> </a:t>
            </a:r>
            <a:r>
              <a:rPr dirty="0" sz="3100">
                <a:latin typeface="Arial"/>
                <a:cs typeface="Arial"/>
              </a:rPr>
              <a:t>handle</a:t>
            </a:r>
            <a:r>
              <a:rPr dirty="0" sz="3100" spc="-130">
                <a:latin typeface="Arial"/>
                <a:cs typeface="Arial"/>
              </a:rPr>
              <a:t> </a:t>
            </a:r>
            <a:r>
              <a:rPr dirty="0" sz="3100" spc="-25">
                <a:latin typeface="Arial"/>
                <a:cs typeface="Arial"/>
              </a:rPr>
              <a:t>the </a:t>
            </a:r>
            <a:r>
              <a:rPr dirty="0" sz="3100">
                <a:latin typeface="Arial"/>
                <a:cs typeface="Arial"/>
              </a:rPr>
              <a:t>reassembled</a:t>
            </a:r>
            <a:r>
              <a:rPr dirty="0" sz="3100" spc="-140">
                <a:latin typeface="Arial"/>
                <a:cs typeface="Arial"/>
              </a:rPr>
              <a:t> </a:t>
            </a:r>
            <a:r>
              <a:rPr dirty="0" sz="3100">
                <a:latin typeface="Arial"/>
                <a:cs typeface="Arial"/>
              </a:rPr>
              <a:t>oversized</a:t>
            </a:r>
            <a:r>
              <a:rPr dirty="0" sz="3100" spc="-155">
                <a:latin typeface="Arial"/>
                <a:cs typeface="Arial"/>
              </a:rPr>
              <a:t> </a:t>
            </a:r>
            <a:r>
              <a:rPr dirty="0" sz="3100">
                <a:latin typeface="Arial"/>
                <a:cs typeface="Arial"/>
              </a:rPr>
              <a:t>papcket,</a:t>
            </a:r>
            <a:r>
              <a:rPr dirty="0" sz="3100" spc="-150">
                <a:latin typeface="Arial"/>
                <a:cs typeface="Arial"/>
              </a:rPr>
              <a:t> </a:t>
            </a:r>
            <a:r>
              <a:rPr dirty="0" sz="3100" spc="-10">
                <a:latin typeface="Arial"/>
                <a:cs typeface="Arial"/>
              </a:rPr>
              <a:t>thereby </a:t>
            </a:r>
            <a:r>
              <a:rPr dirty="0" sz="3100">
                <a:latin typeface="Arial"/>
                <a:cs typeface="Arial"/>
              </a:rPr>
              <a:t>causing</a:t>
            </a:r>
            <a:r>
              <a:rPr dirty="0" sz="3100" spc="-60">
                <a:latin typeface="Arial"/>
                <a:cs typeface="Arial"/>
              </a:rPr>
              <a:t> </a:t>
            </a:r>
            <a:r>
              <a:rPr dirty="0" sz="3100">
                <a:latin typeface="Arial"/>
                <a:cs typeface="Arial"/>
              </a:rPr>
              <a:t>the</a:t>
            </a:r>
            <a:r>
              <a:rPr dirty="0" sz="3100" spc="-65">
                <a:latin typeface="Arial"/>
                <a:cs typeface="Arial"/>
              </a:rPr>
              <a:t> </a:t>
            </a:r>
            <a:r>
              <a:rPr dirty="0" sz="3100">
                <a:latin typeface="Arial"/>
                <a:cs typeface="Arial"/>
              </a:rPr>
              <a:t>system</a:t>
            </a:r>
            <a:r>
              <a:rPr dirty="0" sz="3100" spc="-60">
                <a:latin typeface="Arial"/>
                <a:cs typeface="Arial"/>
              </a:rPr>
              <a:t> </a:t>
            </a:r>
            <a:r>
              <a:rPr dirty="0" sz="3100">
                <a:latin typeface="Arial"/>
                <a:cs typeface="Arial"/>
              </a:rPr>
              <a:t>to</a:t>
            </a:r>
            <a:r>
              <a:rPr dirty="0" sz="3100" spc="-70">
                <a:latin typeface="Arial"/>
                <a:cs typeface="Arial"/>
              </a:rPr>
              <a:t> </a:t>
            </a:r>
            <a:r>
              <a:rPr dirty="0" sz="3100">
                <a:latin typeface="Arial"/>
                <a:cs typeface="Arial"/>
              </a:rPr>
              <a:t>crash</a:t>
            </a:r>
            <a:r>
              <a:rPr dirty="0" sz="3100" spc="-65">
                <a:latin typeface="Arial"/>
                <a:cs typeface="Arial"/>
              </a:rPr>
              <a:t> </a:t>
            </a:r>
            <a:r>
              <a:rPr dirty="0" sz="3100">
                <a:latin typeface="Arial"/>
                <a:cs typeface="Arial"/>
              </a:rPr>
              <a:t>or</a:t>
            </a:r>
            <a:r>
              <a:rPr dirty="0" sz="3100" spc="-70">
                <a:latin typeface="Arial"/>
                <a:cs typeface="Arial"/>
              </a:rPr>
              <a:t> </a:t>
            </a:r>
            <a:r>
              <a:rPr dirty="0" sz="3100" spc="-10">
                <a:latin typeface="Arial"/>
                <a:cs typeface="Arial"/>
              </a:rPr>
              <a:t>freeze.</a:t>
            </a:r>
            <a:endParaRPr sz="31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Slide</a:t>
            </a:r>
            <a:r>
              <a:rPr dirty="0" spc="-40"/>
              <a:t> </a:t>
            </a: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6242049"/>
            <a:ext cx="9156700" cy="622300"/>
            <a:chOff x="-6350" y="6242049"/>
            <a:chExt cx="9156700" cy="6223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65235" y="6463287"/>
              <a:ext cx="715518" cy="39471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39200" y="6463287"/>
              <a:ext cx="304800" cy="394712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40608" y="105155"/>
            <a:ext cx="2494026" cy="111937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79907" rIns="0" bIns="0" rtlCol="0" vert="horz">
            <a:spAutoFit/>
          </a:bodyPr>
          <a:lstStyle/>
          <a:p>
            <a:pPr marL="3541395">
              <a:lnSpc>
                <a:spcPct val="100000"/>
              </a:lnSpc>
              <a:spcBef>
                <a:spcPts val="95"/>
              </a:spcBef>
            </a:pPr>
            <a:r>
              <a:rPr dirty="0" sz="4000" spc="-10"/>
              <a:t>Threats</a:t>
            </a:r>
            <a:endParaRPr sz="4000"/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Slide</a:t>
            </a:r>
            <a:r>
              <a:rPr dirty="0" spc="-40"/>
              <a:t> </a:t>
            </a: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7" name="object 7" descr=""/>
          <p:cNvSpPr txBox="1"/>
          <p:nvPr/>
        </p:nvSpPr>
        <p:spPr>
          <a:xfrm>
            <a:off x="307340" y="1284478"/>
            <a:ext cx="8531860" cy="4867275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algn="just" marL="469900" marR="5080" indent="-457200">
              <a:lnSpc>
                <a:spcPts val="2590"/>
              </a:lnSpc>
              <a:spcBef>
                <a:spcPts val="425"/>
              </a:spcBef>
              <a:buClr>
                <a:srgbClr val="0000FF"/>
              </a:buClr>
              <a:buFont typeface="Wingdings"/>
              <a:buChar char=""/>
              <a:tabLst>
                <a:tab pos="469900" algn="l"/>
              </a:tabLst>
            </a:pPr>
            <a:r>
              <a:rPr dirty="0" sz="2400" b="1">
                <a:latin typeface="Arial"/>
                <a:cs typeface="Arial"/>
              </a:rPr>
              <a:t>A</a:t>
            </a:r>
            <a:r>
              <a:rPr dirty="0" sz="2400" spc="28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threat</a:t>
            </a:r>
            <a:r>
              <a:rPr dirty="0" sz="2400" spc="290" b="1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is</a:t>
            </a:r>
            <a:r>
              <a:rPr dirty="0" sz="2400" spc="2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2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potential</a:t>
            </a:r>
            <a:r>
              <a:rPr dirty="0" sz="2400" spc="2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negative</a:t>
            </a:r>
            <a:r>
              <a:rPr dirty="0" sz="2400" spc="29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action</a:t>
            </a:r>
            <a:r>
              <a:rPr dirty="0" sz="2400" spc="2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or</a:t>
            </a:r>
            <a:r>
              <a:rPr dirty="0" sz="2400" spc="2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event</a:t>
            </a:r>
            <a:r>
              <a:rPr dirty="0" sz="2400" spc="29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facilitated </a:t>
            </a:r>
            <a:r>
              <a:rPr dirty="0" sz="2400">
                <a:latin typeface="Arial"/>
                <a:cs typeface="Arial"/>
              </a:rPr>
              <a:t>by</a:t>
            </a:r>
            <a:r>
              <a:rPr dirty="0" sz="2400" spc="3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315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6FC0"/>
                </a:solidFill>
                <a:latin typeface="Arial"/>
                <a:cs typeface="Arial"/>
              </a:rPr>
              <a:t>vulnerability</a:t>
            </a:r>
            <a:r>
              <a:rPr dirty="0" sz="2400" spc="315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that</a:t>
            </a:r>
            <a:r>
              <a:rPr dirty="0" sz="2400" spc="3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results</a:t>
            </a:r>
            <a:r>
              <a:rPr dirty="0" sz="2400" spc="30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in</a:t>
            </a:r>
            <a:r>
              <a:rPr dirty="0" sz="2400" spc="3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</a:t>
            </a:r>
            <a:r>
              <a:rPr dirty="0" sz="2400" spc="3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unwanted</a:t>
            </a:r>
            <a:r>
              <a:rPr dirty="0" sz="2400" spc="3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impact</a:t>
            </a:r>
            <a:r>
              <a:rPr dirty="0" sz="2400" spc="3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315">
                <a:latin typeface="Arial"/>
                <a:cs typeface="Arial"/>
              </a:rPr>
              <a:t> </a:t>
            </a:r>
            <a:r>
              <a:rPr dirty="0" sz="2400" spc="-50">
                <a:latin typeface="Arial"/>
                <a:cs typeface="Arial"/>
              </a:rPr>
              <a:t>a </a:t>
            </a:r>
            <a:r>
              <a:rPr dirty="0" sz="2400">
                <a:latin typeface="Arial"/>
                <a:cs typeface="Arial"/>
              </a:rPr>
              <a:t>computer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system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or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application.</a:t>
            </a:r>
            <a:endParaRPr sz="2400">
              <a:latin typeface="Arial"/>
              <a:cs typeface="Arial"/>
            </a:endParaRPr>
          </a:p>
          <a:p>
            <a:pPr algn="just" marL="469900" marR="7620" indent="-457200">
              <a:lnSpc>
                <a:spcPts val="2590"/>
              </a:lnSpc>
              <a:spcBef>
                <a:spcPts val="585"/>
              </a:spcBef>
              <a:buClr>
                <a:srgbClr val="0000FF"/>
              </a:buClr>
              <a:buFont typeface="Wingdings"/>
              <a:buChar char=""/>
              <a:tabLst>
                <a:tab pos="469900" algn="l"/>
              </a:tabLst>
            </a:pPr>
            <a:r>
              <a:rPr dirty="0" sz="2400" i="1">
                <a:latin typeface="Arial"/>
                <a:cs typeface="Arial"/>
              </a:rPr>
              <a:t>Any</a:t>
            </a:r>
            <a:r>
              <a:rPr dirty="0" sz="2400" spc="26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circumstance</a:t>
            </a:r>
            <a:r>
              <a:rPr dirty="0" sz="2400" spc="28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or</a:t>
            </a:r>
            <a:r>
              <a:rPr dirty="0" sz="2400" spc="27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event</a:t>
            </a:r>
            <a:r>
              <a:rPr dirty="0" sz="2400" spc="27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with</a:t>
            </a:r>
            <a:r>
              <a:rPr dirty="0" sz="2400" spc="28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the</a:t>
            </a:r>
            <a:r>
              <a:rPr dirty="0" sz="2400" spc="28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potential</a:t>
            </a:r>
            <a:r>
              <a:rPr dirty="0" sz="2400" spc="26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to</a:t>
            </a:r>
            <a:r>
              <a:rPr dirty="0" sz="2400" spc="275" i="1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adversely </a:t>
            </a:r>
            <a:r>
              <a:rPr dirty="0" sz="2400" i="1">
                <a:latin typeface="Arial"/>
                <a:cs typeface="Arial"/>
              </a:rPr>
              <a:t>impact</a:t>
            </a:r>
            <a:r>
              <a:rPr dirty="0" sz="2400" spc="30" i="1">
                <a:latin typeface="Arial"/>
                <a:cs typeface="Arial"/>
              </a:rPr>
              <a:t>  </a:t>
            </a:r>
            <a:r>
              <a:rPr dirty="0" sz="2400" i="1">
                <a:latin typeface="Arial"/>
                <a:cs typeface="Arial"/>
              </a:rPr>
              <a:t>an</a:t>
            </a:r>
            <a:r>
              <a:rPr dirty="0" sz="2400" spc="35" i="1">
                <a:latin typeface="Arial"/>
                <a:cs typeface="Arial"/>
              </a:rPr>
              <a:t>  </a:t>
            </a:r>
            <a:r>
              <a:rPr dirty="0" sz="2400" i="1">
                <a:latin typeface="Arial"/>
                <a:cs typeface="Arial"/>
              </a:rPr>
              <a:t>IS</a:t>
            </a:r>
            <a:r>
              <a:rPr dirty="0" sz="2400" spc="15" i="1">
                <a:latin typeface="Arial"/>
                <a:cs typeface="Arial"/>
              </a:rPr>
              <a:t>  </a:t>
            </a:r>
            <a:r>
              <a:rPr dirty="0" sz="2400" i="1">
                <a:latin typeface="Arial"/>
                <a:cs typeface="Arial"/>
              </a:rPr>
              <a:t>through</a:t>
            </a:r>
            <a:r>
              <a:rPr dirty="0" sz="2400" spc="30" i="1">
                <a:latin typeface="Arial"/>
                <a:cs typeface="Arial"/>
              </a:rPr>
              <a:t>  </a:t>
            </a:r>
            <a:r>
              <a:rPr dirty="0" sz="2400" i="1">
                <a:latin typeface="Arial"/>
                <a:cs typeface="Arial"/>
              </a:rPr>
              <a:t>unauthorized</a:t>
            </a:r>
            <a:r>
              <a:rPr dirty="0" sz="2400" spc="35" i="1">
                <a:latin typeface="Arial"/>
                <a:cs typeface="Arial"/>
              </a:rPr>
              <a:t>  </a:t>
            </a:r>
            <a:r>
              <a:rPr dirty="0" sz="2400" i="1">
                <a:latin typeface="Arial"/>
                <a:cs typeface="Arial"/>
              </a:rPr>
              <a:t>access,</a:t>
            </a:r>
            <a:r>
              <a:rPr dirty="0" sz="2400" spc="30" i="1">
                <a:latin typeface="Arial"/>
                <a:cs typeface="Arial"/>
              </a:rPr>
              <a:t>  </a:t>
            </a:r>
            <a:r>
              <a:rPr dirty="0" sz="2400" spc="-10" i="1">
                <a:latin typeface="Arial"/>
                <a:cs typeface="Arial"/>
              </a:rPr>
              <a:t>destruction, </a:t>
            </a:r>
            <a:r>
              <a:rPr dirty="0" sz="2400" i="1">
                <a:latin typeface="Arial"/>
                <a:cs typeface="Arial"/>
              </a:rPr>
              <a:t>disclosure,</a:t>
            </a:r>
            <a:r>
              <a:rPr dirty="0" sz="2400" spc="-5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modification</a:t>
            </a:r>
            <a:r>
              <a:rPr dirty="0" sz="2400" spc="-3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of</a:t>
            </a:r>
            <a:r>
              <a:rPr dirty="0" sz="2400" spc="-7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data,</a:t>
            </a:r>
            <a:r>
              <a:rPr dirty="0" sz="2400" spc="-75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and/or</a:t>
            </a:r>
            <a:r>
              <a:rPr dirty="0" sz="2400" spc="-6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denial</a:t>
            </a:r>
            <a:r>
              <a:rPr dirty="0" sz="2400" spc="-40" i="1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of</a:t>
            </a:r>
            <a:r>
              <a:rPr dirty="0" sz="2400" spc="-70" i="1">
                <a:latin typeface="Arial"/>
                <a:cs typeface="Arial"/>
              </a:rPr>
              <a:t> </a:t>
            </a:r>
            <a:r>
              <a:rPr dirty="0" sz="2400" spc="-10" i="1">
                <a:latin typeface="Arial"/>
                <a:cs typeface="Arial"/>
              </a:rPr>
              <a:t>service.</a:t>
            </a:r>
            <a:endParaRPr sz="2400">
              <a:latin typeface="Arial"/>
              <a:cs typeface="Arial"/>
            </a:endParaRPr>
          </a:p>
          <a:p>
            <a:pPr algn="just" marL="469265" indent="-456565">
              <a:lnSpc>
                <a:spcPts val="2735"/>
              </a:lnSpc>
              <a:spcBef>
                <a:spcPts val="254"/>
              </a:spcBef>
              <a:buClr>
                <a:srgbClr val="0000FF"/>
              </a:buClr>
              <a:buFont typeface="Wingdings"/>
              <a:buChar char=""/>
              <a:tabLst>
                <a:tab pos="469265" algn="l"/>
              </a:tabLst>
            </a:pP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70"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6FC0"/>
                </a:solidFill>
                <a:latin typeface="Arial"/>
                <a:cs typeface="Arial"/>
              </a:rPr>
              <a:t>countermeasure</a:t>
            </a:r>
            <a:r>
              <a:rPr dirty="0" sz="2400" spc="8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is</a:t>
            </a:r>
            <a:r>
              <a:rPr dirty="0" sz="2400" spc="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any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step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you</a:t>
            </a:r>
            <a:r>
              <a:rPr dirty="0" sz="2400" spc="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take</a:t>
            </a:r>
            <a:r>
              <a:rPr dirty="0" sz="2400" spc="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ward</a:t>
            </a:r>
            <a:r>
              <a:rPr dirty="0" sz="2400" spc="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off</a:t>
            </a:r>
            <a:r>
              <a:rPr dirty="0" sz="2400" spc="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6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threat</a:t>
            </a:r>
            <a:endParaRPr sz="2400">
              <a:latin typeface="Arial"/>
              <a:cs typeface="Arial"/>
            </a:endParaRPr>
          </a:p>
          <a:p>
            <a:pPr algn="just" marL="469900">
              <a:lnSpc>
                <a:spcPts val="2735"/>
              </a:lnSpc>
            </a:pP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protect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user,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data,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or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computer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from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harm.</a:t>
            </a:r>
            <a:endParaRPr sz="2400">
              <a:latin typeface="Arial"/>
              <a:cs typeface="Arial"/>
            </a:endParaRPr>
          </a:p>
          <a:p>
            <a:pPr algn="just" marL="469265" indent="-456565">
              <a:lnSpc>
                <a:spcPct val="100000"/>
              </a:lnSpc>
              <a:spcBef>
                <a:spcPts val="290"/>
              </a:spcBef>
              <a:buClr>
                <a:srgbClr val="0000FF"/>
              </a:buClr>
              <a:buFont typeface="Wingdings"/>
              <a:buChar char=""/>
              <a:tabLst>
                <a:tab pos="469265" algn="l"/>
              </a:tabLst>
            </a:pPr>
            <a:r>
              <a:rPr dirty="0" sz="2400">
                <a:latin typeface="Arial"/>
                <a:cs typeface="Arial"/>
              </a:rPr>
              <a:t>Various</a:t>
            </a:r>
            <a:r>
              <a:rPr dirty="0" sz="2400" spc="-10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Security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threats:-</a:t>
            </a:r>
            <a:endParaRPr sz="2400">
              <a:latin typeface="Arial"/>
              <a:cs typeface="Arial"/>
            </a:endParaRPr>
          </a:p>
          <a:p>
            <a:pPr algn="just" lvl="1" marL="869950" marR="6985" indent="-457200">
              <a:lnSpc>
                <a:spcPts val="2160"/>
              </a:lnSpc>
              <a:spcBef>
                <a:spcPts val="515"/>
              </a:spcBef>
              <a:buClr>
                <a:srgbClr val="0000FF"/>
              </a:buClr>
              <a:buFont typeface="Wingdings"/>
              <a:buChar char=""/>
              <a:tabLst>
                <a:tab pos="1841500" algn="l"/>
              </a:tabLst>
            </a:pPr>
            <a:r>
              <a:rPr dirty="0" sz="2000" b="1">
                <a:latin typeface="Arial"/>
                <a:cs typeface="Arial"/>
              </a:rPr>
              <a:t>Users:-</a:t>
            </a:r>
            <a:r>
              <a:rPr dirty="0" sz="2000" spc="25" b="1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Identity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Theft;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Loss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Privacy;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Exposure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Spam;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Physical 	Injuries.</a:t>
            </a:r>
            <a:endParaRPr sz="2000">
              <a:latin typeface="Arial"/>
              <a:cs typeface="Arial"/>
            </a:endParaRPr>
          </a:p>
          <a:p>
            <a:pPr algn="just" lvl="1" marL="870585" marR="7620" indent="-457200">
              <a:lnSpc>
                <a:spcPts val="2240"/>
              </a:lnSpc>
              <a:spcBef>
                <a:spcPts val="860"/>
              </a:spcBef>
              <a:buClr>
                <a:srgbClr val="0000FF"/>
              </a:buClr>
              <a:buFont typeface="Wingdings"/>
              <a:buChar char=""/>
              <a:tabLst>
                <a:tab pos="2400935" algn="l"/>
              </a:tabLst>
            </a:pPr>
            <a:r>
              <a:rPr dirty="0" sz="2000" b="1">
                <a:latin typeface="Arial"/>
                <a:cs typeface="Arial"/>
              </a:rPr>
              <a:t>Hardware:-</a:t>
            </a:r>
            <a:r>
              <a:rPr dirty="0" sz="2000" spc="409" b="1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Power-</a:t>
            </a:r>
            <a:r>
              <a:rPr dirty="0" sz="2000">
                <a:latin typeface="Arial"/>
                <a:cs typeface="Arial"/>
              </a:rPr>
              <a:t>related</a:t>
            </a:r>
            <a:r>
              <a:rPr dirty="0" sz="2000" spc="2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problems;</a:t>
            </a:r>
            <a:r>
              <a:rPr dirty="0" sz="2000" spc="2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theft;</a:t>
            </a:r>
            <a:r>
              <a:rPr dirty="0" sz="2000" spc="2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vandalism;</a:t>
            </a:r>
            <a:r>
              <a:rPr dirty="0" sz="2000" spc="2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229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natural 	disasters.</a:t>
            </a:r>
            <a:endParaRPr sz="2000">
              <a:latin typeface="Arial"/>
              <a:cs typeface="Arial"/>
            </a:endParaRPr>
          </a:p>
          <a:p>
            <a:pPr algn="just" lvl="1" marL="870585" indent="-457200">
              <a:lnSpc>
                <a:spcPct val="100000"/>
              </a:lnSpc>
              <a:spcBef>
                <a:spcPts val="200"/>
              </a:spcBef>
              <a:buClr>
                <a:srgbClr val="0000FF"/>
              </a:buClr>
              <a:buFont typeface="Wingdings"/>
              <a:buChar char=""/>
              <a:tabLst>
                <a:tab pos="870585" algn="l"/>
              </a:tabLst>
            </a:pPr>
            <a:r>
              <a:rPr dirty="0" sz="2000" b="1">
                <a:latin typeface="Arial"/>
                <a:cs typeface="Arial"/>
              </a:rPr>
              <a:t>Data:-</a:t>
            </a:r>
            <a:r>
              <a:rPr dirty="0" sz="2000" spc="-6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M</a:t>
            </a:r>
            <a:r>
              <a:rPr dirty="0" sz="2000">
                <a:latin typeface="Arial"/>
                <a:cs typeface="Arial"/>
              </a:rPr>
              <a:t>alwares;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Hacking;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Cybercrime;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Cyber-</a:t>
            </a:r>
            <a:r>
              <a:rPr dirty="0" sz="2000" spc="-10">
                <a:latin typeface="Arial"/>
                <a:cs typeface="Arial"/>
              </a:rPr>
              <a:t>terrorism.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6242049"/>
            <a:ext cx="9156700" cy="622300"/>
            <a:chOff x="-6350" y="6242049"/>
            <a:chExt cx="9156700" cy="6223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6176" y="6463287"/>
              <a:ext cx="715518" cy="39471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0140" y="6463287"/>
              <a:ext cx="403859" cy="394712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1724" y="59435"/>
            <a:ext cx="5976366" cy="122910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48538" rIns="0" bIns="0" rtlCol="0" vert="horz">
            <a:spAutoFit/>
          </a:bodyPr>
          <a:lstStyle/>
          <a:p>
            <a:pPr marL="1832610">
              <a:lnSpc>
                <a:spcPct val="100000"/>
              </a:lnSpc>
              <a:spcBef>
                <a:spcPts val="100"/>
              </a:spcBef>
            </a:pPr>
            <a:r>
              <a:rPr dirty="0"/>
              <a:t>Attack</a:t>
            </a:r>
            <a:r>
              <a:rPr dirty="0" spc="-25"/>
              <a:t> </a:t>
            </a:r>
            <a:r>
              <a:rPr dirty="0" spc="-10"/>
              <a:t>Descriptions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3156" y="1414272"/>
            <a:ext cx="192633" cy="248412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6653" y="1898192"/>
            <a:ext cx="118241" cy="78028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6653" y="2233472"/>
            <a:ext cx="118241" cy="78028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6653" y="2568752"/>
            <a:ext cx="118241" cy="78028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6653" y="3172256"/>
            <a:ext cx="118241" cy="78028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650240" y="1310386"/>
            <a:ext cx="7623809" cy="25996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latin typeface="Arial"/>
                <a:cs typeface="Arial"/>
              </a:rPr>
              <a:t>Timing</a:t>
            </a:r>
            <a:r>
              <a:rPr dirty="0" sz="2800" spc="-95" b="1">
                <a:latin typeface="Arial"/>
                <a:cs typeface="Arial"/>
              </a:rPr>
              <a:t> </a:t>
            </a:r>
            <a:r>
              <a:rPr dirty="0" sz="2800" b="1">
                <a:latin typeface="Arial"/>
                <a:cs typeface="Arial"/>
              </a:rPr>
              <a:t>Attack</a:t>
            </a:r>
            <a:r>
              <a:rPr dirty="0" sz="2800" spc="-65" b="1">
                <a:latin typeface="Arial"/>
                <a:cs typeface="Arial"/>
              </a:rPr>
              <a:t> </a:t>
            </a:r>
            <a:r>
              <a:rPr dirty="0" sz="2800" spc="-50">
                <a:latin typeface="Arial"/>
                <a:cs typeface="Arial"/>
              </a:rPr>
              <a:t>–</a:t>
            </a:r>
            <a:endParaRPr sz="2800">
              <a:latin typeface="Arial"/>
              <a:cs typeface="Arial"/>
            </a:endParaRPr>
          </a:p>
          <a:p>
            <a:pPr algn="just" marL="413384">
              <a:lnSpc>
                <a:spcPct val="100000"/>
              </a:lnSpc>
              <a:spcBef>
                <a:spcPts val="10"/>
              </a:spcBef>
            </a:pPr>
            <a:r>
              <a:rPr dirty="0" sz="2200">
                <a:latin typeface="Arial"/>
                <a:cs typeface="Arial"/>
              </a:rPr>
              <a:t>relatively</a:t>
            </a:r>
            <a:r>
              <a:rPr dirty="0" sz="2200" spc="-100">
                <a:latin typeface="Arial"/>
                <a:cs typeface="Arial"/>
              </a:rPr>
              <a:t> </a:t>
            </a:r>
            <a:r>
              <a:rPr dirty="0" sz="2200" spc="-25">
                <a:latin typeface="Arial"/>
                <a:cs typeface="Arial"/>
              </a:rPr>
              <a:t>new</a:t>
            </a:r>
            <a:endParaRPr sz="2200">
              <a:latin typeface="Arial"/>
              <a:cs typeface="Arial"/>
            </a:endParaRPr>
          </a:p>
          <a:p>
            <a:pPr algn="just" marL="413384" marR="5080">
              <a:lnSpc>
                <a:spcPct val="90000"/>
              </a:lnSpc>
              <a:spcBef>
                <a:spcPts val="270"/>
              </a:spcBef>
            </a:pPr>
            <a:r>
              <a:rPr dirty="0" sz="2200">
                <a:latin typeface="Arial"/>
                <a:cs typeface="Arial"/>
              </a:rPr>
              <a:t>works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by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exploring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the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contents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of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web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browser’s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cache </a:t>
            </a:r>
            <a:r>
              <a:rPr dirty="0" sz="2200">
                <a:latin typeface="Arial"/>
                <a:cs typeface="Arial"/>
              </a:rPr>
              <a:t>can</a:t>
            </a:r>
            <a:r>
              <a:rPr dirty="0" sz="2200" spc="-6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allow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collection</a:t>
            </a:r>
            <a:r>
              <a:rPr dirty="0" sz="2200" spc="-8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of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information</a:t>
            </a:r>
            <a:r>
              <a:rPr dirty="0" sz="2200" spc="-3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on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access</a:t>
            </a:r>
            <a:r>
              <a:rPr dirty="0" sz="2200" spc="-6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to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password- </a:t>
            </a:r>
            <a:r>
              <a:rPr dirty="0" sz="2200">
                <a:latin typeface="Arial"/>
                <a:cs typeface="Arial"/>
              </a:rPr>
              <a:t>protected</a:t>
            </a:r>
            <a:r>
              <a:rPr dirty="0" sz="2200" spc="-100">
                <a:latin typeface="Arial"/>
                <a:cs typeface="Arial"/>
              </a:rPr>
              <a:t> </a:t>
            </a:r>
            <a:r>
              <a:rPr dirty="0" sz="2200" spc="-20">
                <a:latin typeface="Arial"/>
                <a:cs typeface="Arial"/>
              </a:rPr>
              <a:t>sites</a:t>
            </a:r>
            <a:endParaRPr sz="2200">
              <a:latin typeface="Arial"/>
              <a:cs typeface="Arial"/>
            </a:endParaRPr>
          </a:p>
          <a:p>
            <a:pPr algn="just" marL="413384" marR="272415">
              <a:lnSpc>
                <a:spcPts val="2110"/>
              </a:lnSpc>
              <a:spcBef>
                <a:spcPts val="509"/>
              </a:spcBef>
            </a:pPr>
            <a:r>
              <a:rPr dirty="0" sz="2200">
                <a:latin typeface="Arial"/>
                <a:cs typeface="Arial"/>
              </a:rPr>
              <a:t>another</a:t>
            </a:r>
            <a:r>
              <a:rPr dirty="0" sz="2200" spc="-6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attack</a:t>
            </a:r>
            <a:r>
              <a:rPr dirty="0" sz="2200" spc="-6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by</a:t>
            </a:r>
            <a:r>
              <a:rPr dirty="0" sz="2200" spc="-7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the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same</a:t>
            </a:r>
            <a:r>
              <a:rPr dirty="0" sz="2200" spc="-6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name</a:t>
            </a:r>
            <a:r>
              <a:rPr dirty="0" sz="2200" spc="-6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involves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attempting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 spc="-25">
                <a:latin typeface="Arial"/>
                <a:cs typeface="Arial"/>
              </a:rPr>
              <a:t>to </a:t>
            </a:r>
            <a:r>
              <a:rPr dirty="0" sz="2200">
                <a:latin typeface="Arial"/>
                <a:cs typeface="Arial"/>
              </a:rPr>
              <a:t>intercept</a:t>
            </a:r>
            <a:r>
              <a:rPr dirty="0" sz="2200" spc="-80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cryptographic</a:t>
            </a:r>
            <a:r>
              <a:rPr dirty="0" sz="2200" spc="-6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elements</a:t>
            </a:r>
            <a:r>
              <a:rPr dirty="0" sz="2200" spc="-6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to</a:t>
            </a:r>
            <a:r>
              <a:rPr dirty="0" sz="2200" spc="-8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determine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keys</a:t>
            </a:r>
            <a:r>
              <a:rPr dirty="0" sz="2200" spc="-80">
                <a:latin typeface="Arial"/>
                <a:cs typeface="Arial"/>
              </a:rPr>
              <a:t> </a:t>
            </a:r>
            <a:r>
              <a:rPr dirty="0" sz="2200" spc="-25">
                <a:latin typeface="Arial"/>
                <a:cs typeface="Arial"/>
              </a:rPr>
              <a:t>and </a:t>
            </a:r>
            <a:r>
              <a:rPr dirty="0" sz="2200">
                <a:latin typeface="Arial"/>
                <a:cs typeface="Arial"/>
              </a:rPr>
              <a:t>encryption</a:t>
            </a:r>
            <a:r>
              <a:rPr dirty="0" sz="2200" spc="-110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algorithms</a:t>
            </a:r>
            <a:endParaRPr sz="22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Slide</a:t>
            </a:r>
            <a:r>
              <a:rPr dirty="0" spc="-40"/>
              <a:t> </a:t>
            </a: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48538" rIns="0" bIns="0" rtlCol="0" vert="horz">
            <a:spAutoFit/>
          </a:bodyPr>
          <a:lstStyle/>
          <a:p>
            <a:pPr marL="309880">
              <a:lnSpc>
                <a:spcPct val="100000"/>
              </a:lnSpc>
              <a:spcBef>
                <a:spcPts val="100"/>
              </a:spcBef>
            </a:pPr>
            <a:r>
              <a:rPr dirty="0"/>
              <a:t>Threats</a:t>
            </a:r>
            <a:r>
              <a:rPr dirty="0" spc="-10"/>
              <a:t> </a:t>
            </a:r>
            <a:r>
              <a:rPr dirty="0"/>
              <a:t>to</a:t>
            </a:r>
            <a:r>
              <a:rPr dirty="0" spc="-10"/>
              <a:t> </a:t>
            </a:r>
            <a:r>
              <a:rPr dirty="0"/>
              <a:t>Information</a:t>
            </a:r>
            <a:r>
              <a:rPr dirty="0" spc="-10"/>
              <a:t> Security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1512146"/>
            <a:ext cx="8153400" cy="4453572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Slide</a:t>
            </a:r>
            <a:r>
              <a:rPr dirty="0" spc="-40"/>
              <a:t> </a:t>
            </a: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6242049"/>
            <a:ext cx="9156700" cy="622300"/>
            <a:chOff x="-6350" y="6242049"/>
            <a:chExt cx="9156700" cy="6223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65235" y="6463287"/>
              <a:ext cx="715518" cy="39471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39200" y="6463287"/>
              <a:ext cx="304800" cy="394712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59864" y="105155"/>
            <a:ext cx="5257038" cy="111937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79907" rIns="0" bIns="0" rtlCol="0" vert="horz">
            <a:spAutoFit/>
          </a:bodyPr>
          <a:lstStyle/>
          <a:p>
            <a:pPr marL="2160270">
              <a:lnSpc>
                <a:spcPct val="100000"/>
              </a:lnSpc>
              <a:spcBef>
                <a:spcPts val="95"/>
              </a:spcBef>
            </a:pPr>
            <a:r>
              <a:rPr dirty="0" sz="4000" spc="-10"/>
              <a:t>Threats(Keywords)</a:t>
            </a:r>
            <a:endParaRPr sz="4000"/>
          </a:p>
        </p:txBody>
      </p:sp>
      <p:sp>
        <p:nvSpPr>
          <p:cNvPr id="17" name="object 1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Slide</a:t>
            </a:r>
            <a:r>
              <a:rPr dirty="0" spc="-40"/>
              <a:t> </a:t>
            </a: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7" name="object 7" descr=""/>
          <p:cNvSpPr txBox="1"/>
          <p:nvPr/>
        </p:nvSpPr>
        <p:spPr>
          <a:xfrm>
            <a:off x="307340" y="1260703"/>
            <a:ext cx="6986270" cy="1367155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340"/>
              </a:spcBef>
              <a:buClr>
                <a:srgbClr val="0000FF"/>
              </a:buClr>
              <a:buFont typeface="Wingdings"/>
              <a:buChar char=""/>
              <a:tabLst>
                <a:tab pos="469265" algn="l"/>
              </a:tabLst>
            </a:pPr>
            <a:r>
              <a:rPr dirty="0" sz="2000" spc="-10">
                <a:latin typeface="Arial"/>
                <a:cs typeface="Arial"/>
              </a:rPr>
              <a:t>Spam:-Unsolicited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commercial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e-mail/Junk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e-</a:t>
            </a:r>
            <a:r>
              <a:rPr dirty="0" sz="2000" spc="-20">
                <a:latin typeface="Arial"/>
                <a:cs typeface="Arial"/>
              </a:rPr>
              <a:t>mail</a:t>
            </a:r>
            <a:endParaRPr sz="20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240"/>
              </a:spcBef>
              <a:buClr>
                <a:srgbClr val="0000FF"/>
              </a:buClr>
              <a:buFont typeface="Wingdings"/>
              <a:buChar char=""/>
              <a:tabLst>
                <a:tab pos="469265" algn="l"/>
              </a:tabLst>
            </a:pPr>
            <a:r>
              <a:rPr dirty="0" sz="2000">
                <a:latin typeface="Arial"/>
                <a:cs typeface="Arial"/>
              </a:rPr>
              <a:t>Cookie:-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Small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text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file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that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Web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server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put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computer</a:t>
            </a:r>
            <a:endParaRPr sz="20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240"/>
              </a:spcBef>
              <a:buClr>
                <a:srgbClr val="0000FF"/>
              </a:buClr>
              <a:buFont typeface="Wingdings"/>
              <a:buChar char=""/>
              <a:tabLst>
                <a:tab pos="469265" algn="l"/>
              </a:tabLst>
            </a:pPr>
            <a:r>
              <a:rPr dirty="0" sz="2000">
                <a:latin typeface="Arial"/>
                <a:cs typeface="Arial"/>
              </a:rPr>
              <a:t>Web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Bugs:-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small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gif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embedded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webpage/email</a:t>
            </a:r>
            <a:endParaRPr sz="20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240"/>
              </a:spcBef>
              <a:buClr>
                <a:srgbClr val="0000FF"/>
              </a:buClr>
              <a:buFont typeface="Wingdings"/>
              <a:buChar char=""/>
              <a:tabLst>
                <a:tab pos="469265" algn="l"/>
              </a:tabLst>
            </a:pPr>
            <a:r>
              <a:rPr dirty="0" sz="2000" spc="-10" b="1">
                <a:latin typeface="Arial"/>
                <a:cs typeface="Arial"/>
              </a:rPr>
              <a:t>M</a:t>
            </a:r>
            <a:r>
              <a:rPr dirty="0" sz="2000" spc="-10">
                <a:latin typeface="Arial"/>
                <a:cs typeface="Arial"/>
              </a:rPr>
              <a:t>alwares:-</a:t>
            </a:r>
            <a:r>
              <a:rPr dirty="0" sz="2000" b="1">
                <a:latin typeface="Arial"/>
                <a:cs typeface="Arial"/>
              </a:rPr>
              <a:t>Mal</a:t>
            </a:r>
            <a:r>
              <a:rPr dirty="0" sz="2000">
                <a:latin typeface="Arial"/>
                <a:cs typeface="Arial"/>
              </a:rPr>
              <a:t>icious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Soft</a:t>
            </a:r>
            <a:r>
              <a:rPr dirty="0" sz="2000" spc="-10" b="1">
                <a:latin typeface="Arial"/>
                <a:cs typeface="Arial"/>
              </a:rPr>
              <a:t>ware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08151" y="2629026"/>
            <a:ext cx="737552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Clr>
                <a:srgbClr val="0000FF"/>
              </a:buClr>
              <a:buFont typeface="Wingdings"/>
              <a:buChar char=""/>
              <a:tabLst>
                <a:tab pos="469900" algn="l"/>
                <a:tab pos="1806575" algn="l"/>
                <a:tab pos="2512060" algn="l"/>
                <a:tab pos="3894454" algn="l"/>
                <a:tab pos="5133975" algn="l"/>
                <a:tab pos="6518275" algn="l"/>
              </a:tabLst>
            </a:pPr>
            <a:r>
              <a:rPr dirty="0" sz="1600" spc="-10">
                <a:latin typeface="Arial"/>
                <a:cs typeface="Arial"/>
              </a:rPr>
              <a:t>Virus(require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20">
                <a:latin typeface="Arial"/>
                <a:cs typeface="Arial"/>
              </a:rPr>
              <a:t>Some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10">
                <a:latin typeface="Arial"/>
                <a:cs typeface="Arial"/>
              </a:rPr>
              <a:t>executables),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10">
                <a:latin typeface="Arial"/>
                <a:cs typeface="Arial"/>
              </a:rPr>
              <a:t>Worms(Self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10">
                <a:latin typeface="Arial"/>
                <a:cs typeface="Arial"/>
              </a:rPr>
              <a:t>executables),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10">
                <a:latin typeface="Arial"/>
                <a:cs typeface="Arial"/>
              </a:rPr>
              <a:t>Spyware,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234933" y="2629026"/>
            <a:ext cx="60134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Arial"/>
                <a:cs typeface="Arial"/>
              </a:rPr>
              <a:t>Trojan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07340" y="2826150"/>
            <a:ext cx="3806190" cy="960119"/>
          </a:xfrm>
          <a:prstGeom prst="rect">
            <a:avLst/>
          </a:prstGeom>
        </p:spPr>
        <p:txBody>
          <a:bodyPr wrap="square" lIns="0" tIns="34290" rIns="0" bIns="0" rtlCol="0" vert="horz">
            <a:spAutoFit/>
          </a:bodyPr>
          <a:lstStyle/>
          <a:p>
            <a:pPr marL="870585">
              <a:lnSpc>
                <a:spcPct val="100000"/>
              </a:lnSpc>
              <a:spcBef>
                <a:spcPts val="270"/>
              </a:spcBef>
            </a:pPr>
            <a:r>
              <a:rPr dirty="0" sz="1600">
                <a:latin typeface="Arial"/>
                <a:cs typeface="Arial"/>
              </a:rPr>
              <a:t>Horses,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Botnet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(Ro</a:t>
            </a:r>
            <a:r>
              <a:rPr dirty="0" sz="1600" b="1">
                <a:latin typeface="Arial"/>
                <a:cs typeface="Arial"/>
              </a:rPr>
              <a:t>bot</a:t>
            </a:r>
            <a:r>
              <a:rPr dirty="0" sz="1600" spc="-50" b="1">
                <a:latin typeface="Arial"/>
                <a:cs typeface="Arial"/>
              </a:rPr>
              <a:t> </a:t>
            </a:r>
            <a:r>
              <a:rPr dirty="0" sz="1600" spc="-10" b="1">
                <a:latin typeface="Arial"/>
                <a:cs typeface="Arial"/>
              </a:rPr>
              <a:t>Net</a:t>
            </a:r>
            <a:r>
              <a:rPr dirty="0" sz="1600" spc="-10">
                <a:latin typeface="Arial"/>
                <a:cs typeface="Arial"/>
              </a:rPr>
              <a:t>work)</a:t>
            </a:r>
            <a:endParaRPr sz="16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225"/>
              </a:spcBef>
              <a:buClr>
                <a:srgbClr val="0000FF"/>
              </a:buClr>
              <a:buFont typeface="Wingdings"/>
              <a:buChar char=""/>
              <a:tabLst>
                <a:tab pos="469265" algn="l"/>
              </a:tabLst>
            </a:pPr>
            <a:r>
              <a:rPr dirty="0" sz="2000">
                <a:latin typeface="Arial"/>
                <a:cs typeface="Arial"/>
              </a:rPr>
              <a:t>Shoulder</a:t>
            </a:r>
            <a:r>
              <a:rPr dirty="0" sz="2000" spc="-10">
                <a:latin typeface="Arial"/>
                <a:cs typeface="Arial"/>
              </a:rPr>
              <a:t> Surfing</a:t>
            </a:r>
            <a:endParaRPr sz="2000">
              <a:latin typeface="Arial"/>
              <a:cs typeface="Arial"/>
            </a:endParaRPr>
          </a:p>
          <a:p>
            <a:pPr marL="539750" indent="-527050">
              <a:lnSpc>
                <a:spcPct val="100000"/>
              </a:lnSpc>
              <a:spcBef>
                <a:spcPts val="240"/>
              </a:spcBef>
              <a:buClr>
                <a:srgbClr val="0000FF"/>
              </a:buClr>
              <a:buFont typeface="Wingdings"/>
              <a:buChar char=""/>
              <a:tabLst>
                <a:tab pos="539750" algn="l"/>
              </a:tabLst>
            </a:pPr>
            <a:r>
              <a:rPr dirty="0" sz="2000" spc="-10">
                <a:latin typeface="Arial"/>
                <a:cs typeface="Arial"/>
              </a:rPr>
              <a:t>Hacking:-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08151" y="3790569"/>
            <a:ext cx="240728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Clr>
                <a:srgbClr val="0000FF"/>
              </a:buClr>
              <a:buFont typeface="Wingdings"/>
              <a:buChar char=""/>
              <a:tabLst>
                <a:tab pos="469900" algn="l"/>
                <a:tab pos="1646555" algn="l"/>
              </a:tabLst>
            </a:pPr>
            <a:r>
              <a:rPr dirty="0" sz="2000" spc="-10">
                <a:latin typeface="Arial"/>
                <a:cs typeface="Arial"/>
              </a:rPr>
              <a:t>Sniffing:-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finding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264534" y="3790569"/>
            <a:ext cx="557339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62965" algn="l"/>
                <a:tab pos="3325495" algn="l"/>
                <a:tab pos="4445000" algn="l"/>
              </a:tabLst>
            </a:pPr>
            <a:r>
              <a:rPr dirty="0" sz="2000" spc="-10">
                <a:latin typeface="Arial"/>
                <a:cs typeface="Arial"/>
              </a:rPr>
              <a:t>user’s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password(Password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Sharing,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Password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165656" y="4064889"/>
            <a:ext cx="355600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Guessing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Password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Capture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708151" y="4400169"/>
            <a:ext cx="3011170" cy="941069"/>
          </a:xfrm>
          <a:prstGeom prst="rect">
            <a:avLst/>
          </a:prstGeom>
        </p:spPr>
        <p:txBody>
          <a:bodyPr wrap="square" lIns="0" tIns="47625" rIns="0" bIns="0" rtlCol="0" vert="horz">
            <a:spAutoFit/>
          </a:bodyPr>
          <a:lstStyle/>
          <a:p>
            <a:pPr marL="469900" marR="5080" indent="-457834">
              <a:lnSpc>
                <a:spcPts val="2160"/>
              </a:lnSpc>
              <a:spcBef>
                <a:spcPts val="375"/>
              </a:spcBef>
              <a:buClr>
                <a:srgbClr val="0000FF"/>
              </a:buClr>
              <a:buFont typeface="Wingdings"/>
              <a:buChar char=""/>
              <a:tabLst>
                <a:tab pos="469900" algn="l"/>
                <a:tab pos="1486535" algn="l"/>
              </a:tabLst>
            </a:pPr>
            <a:r>
              <a:rPr dirty="0" sz="2000" spc="-10">
                <a:latin typeface="Arial"/>
                <a:cs typeface="Arial"/>
              </a:rPr>
              <a:t>Social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Engineering:- Vishing(Phone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Calls)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209"/>
              </a:spcBef>
              <a:buClr>
                <a:srgbClr val="0000FF"/>
              </a:buClr>
              <a:buFont typeface="Wingdings"/>
              <a:buChar char=""/>
              <a:tabLst>
                <a:tab pos="469900" algn="l"/>
              </a:tabLst>
            </a:pPr>
            <a:r>
              <a:rPr dirty="0" sz="2000" spc="-10">
                <a:latin typeface="Arial"/>
                <a:cs typeface="Arial"/>
              </a:rPr>
              <a:t>Spoofing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017390" y="4400169"/>
            <a:ext cx="482155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34465" algn="l"/>
                <a:tab pos="2534920" algn="l"/>
                <a:tab pos="4638040" algn="l"/>
              </a:tabLst>
            </a:pPr>
            <a:r>
              <a:rPr dirty="0" sz="2000" spc="-10">
                <a:latin typeface="Arial"/>
                <a:cs typeface="Arial"/>
              </a:rPr>
              <a:t>Dumpster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Diving,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Phishing(Email)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50">
                <a:latin typeface="Arial"/>
                <a:cs typeface="Arial"/>
              </a:rPr>
              <a:t>&amp;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07340" y="5315508"/>
            <a:ext cx="4722495" cy="69596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340"/>
              </a:spcBef>
              <a:buClr>
                <a:srgbClr val="0000FF"/>
              </a:buClr>
              <a:buFont typeface="Wingdings"/>
              <a:buChar char=""/>
              <a:tabLst>
                <a:tab pos="469265" algn="l"/>
              </a:tabLst>
            </a:pPr>
            <a:r>
              <a:rPr dirty="0" sz="2000" spc="-10">
                <a:latin typeface="Arial"/>
                <a:cs typeface="Arial"/>
              </a:rPr>
              <a:t>DDoS:-</a:t>
            </a:r>
            <a:r>
              <a:rPr dirty="0" sz="2000">
                <a:latin typeface="Arial"/>
                <a:cs typeface="Arial"/>
              </a:rPr>
              <a:t>Distributed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Denial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Services.</a:t>
            </a:r>
            <a:endParaRPr sz="20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240"/>
              </a:spcBef>
              <a:buClr>
                <a:srgbClr val="0000FF"/>
              </a:buClr>
              <a:buFont typeface="Wingdings"/>
              <a:buChar char=""/>
              <a:tabLst>
                <a:tab pos="469265" algn="l"/>
              </a:tabLst>
            </a:pPr>
            <a:r>
              <a:rPr dirty="0" sz="2000">
                <a:latin typeface="Arial"/>
                <a:cs typeface="Arial"/>
              </a:rPr>
              <a:t>Cybercrime;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Cyber-</a:t>
            </a:r>
            <a:r>
              <a:rPr dirty="0" sz="2000" spc="-10">
                <a:latin typeface="Arial"/>
                <a:cs typeface="Arial"/>
              </a:rPr>
              <a:t>terrorism.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6242049"/>
            <a:ext cx="9156700" cy="622300"/>
            <a:chOff x="-6350" y="6242049"/>
            <a:chExt cx="9156700" cy="6223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65235" y="6463287"/>
              <a:ext cx="715518" cy="39471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39200" y="6463287"/>
              <a:ext cx="304800" cy="394712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1724" y="59435"/>
            <a:ext cx="5976366" cy="122910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48538" rIns="0" bIns="0" rtlCol="0" vert="horz">
            <a:spAutoFit/>
          </a:bodyPr>
          <a:lstStyle/>
          <a:p>
            <a:pPr marL="1832610">
              <a:lnSpc>
                <a:spcPct val="100000"/>
              </a:lnSpc>
              <a:spcBef>
                <a:spcPts val="100"/>
              </a:spcBef>
            </a:pPr>
            <a:r>
              <a:rPr dirty="0"/>
              <a:t>Attack</a:t>
            </a:r>
            <a:r>
              <a:rPr dirty="0" spc="-25"/>
              <a:t> </a:t>
            </a:r>
            <a:r>
              <a:rPr dirty="0" spc="-10"/>
              <a:t>Descriptions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3156" y="1487297"/>
            <a:ext cx="192633" cy="248412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9176" y="1984629"/>
            <a:ext cx="125808" cy="8534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9176" y="2642997"/>
            <a:ext cx="125808" cy="8534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9176" y="3593972"/>
            <a:ext cx="125808" cy="85343"/>
          </a:xfrm>
          <a:prstGeom prst="rect">
            <a:avLst/>
          </a:prstGeom>
        </p:spPr>
      </p:pic>
      <p:sp>
        <p:nvSpPr>
          <p:cNvPr id="11" name="object 11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87242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0"/>
              <a:t>Denial-of-</a:t>
            </a:r>
            <a:r>
              <a:rPr dirty="0"/>
              <a:t>service</a:t>
            </a:r>
            <a:r>
              <a:rPr dirty="0" spc="-20"/>
              <a:t> </a:t>
            </a:r>
            <a:r>
              <a:rPr dirty="0"/>
              <a:t>(DoS)</a:t>
            </a:r>
            <a:r>
              <a:rPr dirty="0" spc="-30"/>
              <a:t> </a:t>
            </a:r>
            <a:r>
              <a:rPr dirty="0" spc="-50" b="0">
                <a:latin typeface="Arial"/>
                <a:cs typeface="Arial"/>
              </a:rPr>
              <a:t>–</a:t>
            </a:r>
          </a:p>
          <a:p>
            <a:pPr marL="413384" marR="1424305">
              <a:lnSpc>
                <a:spcPts val="2300"/>
              </a:lnSpc>
              <a:spcBef>
                <a:spcPts val="575"/>
              </a:spcBef>
            </a:pPr>
            <a:r>
              <a:rPr dirty="0" sz="2400" b="0">
                <a:latin typeface="Arial"/>
                <a:cs typeface="Arial"/>
              </a:rPr>
              <a:t>attacker</a:t>
            </a:r>
            <a:r>
              <a:rPr dirty="0" sz="2400" spc="-7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sends</a:t>
            </a:r>
            <a:r>
              <a:rPr dirty="0" sz="2400" spc="-6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a</a:t>
            </a:r>
            <a:r>
              <a:rPr dirty="0" sz="2400" spc="-6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large</a:t>
            </a:r>
            <a:r>
              <a:rPr dirty="0" sz="2400" spc="-6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number</a:t>
            </a:r>
            <a:r>
              <a:rPr dirty="0" sz="2400" spc="-6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of</a:t>
            </a:r>
            <a:r>
              <a:rPr dirty="0" sz="2400" spc="-6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connection</a:t>
            </a:r>
            <a:r>
              <a:rPr dirty="0" sz="2400" spc="-55" b="0">
                <a:latin typeface="Arial"/>
                <a:cs typeface="Arial"/>
              </a:rPr>
              <a:t> </a:t>
            </a:r>
            <a:r>
              <a:rPr dirty="0" sz="2400" spc="-25" b="0">
                <a:latin typeface="Arial"/>
                <a:cs typeface="Arial"/>
              </a:rPr>
              <a:t>or </a:t>
            </a:r>
            <a:r>
              <a:rPr dirty="0" sz="2400" b="0">
                <a:latin typeface="Arial"/>
                <a:cs typeface="Arial"/>
              </a:rPr>
              <a:t>information</a:t>
            </a:r>
            <a:r>
              <a:rPr dirty="0" sz="2400" spc="-4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requests</a:t>
            </a:r>
            <a:r>
              <a:rPr dirty="0" sz="2400" spc="-5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to</a:t>
            </a:r>
            <a:r>
              <a:rPr dirty="0" sz="2400" spc="-5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a</a:t>
            </a:r>
            <a:r>
              <a:rPr dirty="0" sz="2400" spc="-55" b="0">
                <a:latin typeface="Arial"/>
                <a:cs typeface="Arial"/>
              </a:rPr>
              <a:t> </a:t>
            </a:r>
            <a:r>
              <a:rPr dirty="0" sz="2400" spc="-10" b="0">
                <a:latin typeface="Arial"/>
                <a:cs typeface="Arial"/>
              </a:rPr>
              <a:t>target</a:t>
            </a:r>
            <a:endParaRPr sz="2400">
              <a:latin typeface="Arial"/>
              <a:cs typeface="Arial"/>
            </a:endParaRPr>
          </a:p>
          <a:p>
            <a:pPr marL="413384" marR="5080">
              <a:lnSpc>
                <a:spcPct val="80100"/>
              </a:lnSpc>
              <a:spcBef>
                <a:spcPts val="600"/>
              </a:spcBef>
            </a:pPr>
            <a:r>
              <a:rPr dirty="0" sz="2400" b="0">
                <a:latin typeface="Arial"/>
                <a:cs typeface="Arial"/>
              </a:rPr>
              <a:t>so</a:t>
            </a:r>
            <a:r>
              <a:rPr dirty="0" sz="2400" spc="-4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many</a:t>
            </a:r>
            <a:r>
              <a:rPr dirty="0" sz="2400" spc="-5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requests</a:t>
            </a:r>
            <a:r>
              <a:rPr dirty="0" sz="2400" spc="-3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are</a:t>
            </a:r>
            <a:r>
              <a:rPr dirty="0" sz="2400" spc="-3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made</a:t>
            </a:r>
            <a:r>
              <a:rPr dirty="0" sz="2400" spc="-3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that</a:t>
            </a:r>
            <a:r>
              <a:rPr dirty="0" sz="2400" spc="-3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the</a:t>
            </a:r>
            <a:r>
              <a:rPr dirty="0" sz="2400" spc="-5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target</a:t>
            </a:r>
            <a:r>
              <a:rPr dirty="0" sz="2400" spc="-3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system</a:t>
            </a:r>
            <a:r>
              <a:rPr dirty="0" sz="2400" spc="-30" b="0">
                <a:latin typeface="Arial"/>
                <a:cs typeface="Arial"/>
              </a:rPr>
              <a:t> </a:t>
            </a:r>
            <a:r>
              <a:rPr dirty="0" sz="2400" spc="-10" b="0">
                <a:latin typeface="Arial"/>
                <a:cs typeface="Arial"/>
              </a:rPr>
              <a:t>cannot </a:t>
            </a:r>
            <a:r>
              <a:rPr dirty="0" sz="2400" b="0">
                <a:latin typeface="Arial"/>
                <a:cs typeface="Arial"/>
              </a:rPr>
              <a:t>handle</a:t>
            </a:r>
            <a:r>
              <a:rPr dirty="0" sz="2400" spc="-6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them</a:t>
            </a:r>
            <a:r>
              <a:rPr dirty="0" sz="2400" spc="-8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successfully</a:t>
            </a:r>
            <a:r>
              <a:rPr dirty="0" sz="2400" spc="-6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along</a:t>
            </a:r>
            <a:r>
              <a:rPr dirty="0" sz="2400" spc="-6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with</a:t>
            </a:r>
            <a:r>
              <a:rPr dirty="0" sz="2400" spc="-7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other,</a:t>
            </a:r>
            <a:r>
              <a:rPr dirty="0" sz="2400" spc="-75" b="0">
                <a:latin typeface="Arial"/>
                <a:cs typeface="Arial"/>
              </a:rPr>
              <a:t> </a:t>
            </a:r>
            <a:r>
              <a:rPr dirty="0" sz="2400" spc="-10" b="0">
                <a:latin typeface="Arial"/>
                <a:cs typeface="Arial"/>
              </a:rPr>
              <a:t>legitimate </a:t>
            </a:r>
            <a:r>
              <a:rPr dirty="0" sz="2400" b="0">
                <a:latin typeface="Arial"/>
                <a:cs typeface="Arial"/>
              </a:rPr>
              <a:t>requests</a:t>
            </a:r>
            <a:r>
              <a:rPr dirty="0" sz="2400" spc="-6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for</a:t>
            </a:r>
            <a:r>
              <a:rPr dirty="0" sz="2400" spc="-70" b="0">
                <a:latin typeface="Arial"/>
                <a:cs typeface="Arial"/>
              </a:rPr>
              <a:t> </a:t>
            </a:r>
            <a:r>
              <a:rPr dirty="0" sz="2400" spc="-10" b="0">
                <a:latin typeface="Arial"/>
                <a:cs typeface="Arial"/>
              </a:rPr>
              <a:t>service</a:t>
            </a:r>
            <a:endParaRPr sz="2400">
              <a:latin typeface="Arial"/>
              <a:cs typeface="Arial"/>
            </a:endParaRPr>
          </a:p>
          <a:p>
            <a:pPr marL="413384" marR="631190">
              <a:lnSpc>
                <a:spcPct val="80000"/>
              </a:lnSpc>
              <a:spcBef>
                <a:spcPts val="575"/>
              </a:spcBef>
            </a:pPr>
            <a:r>
              <a:rPr dirty="0" sz="2400" b="0">
                <a:latin typeface="Arial"/>
                <a:cs typeface="Arial"/>
              </a:rPr>
              <a:t>may</a:t>
            </a:r>
            <a:r>
              <a:rPr dirty="0" sz="2400" spc="-5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result</a:t>
            </a:r>
            <a:r>
              <a:rPr dirty="0" sz="2400" spc="-4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in</a:t>
            </a:r>
            <a:r>
              <a:rPr dirty="0" sz="2400" spc="-4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a</a:t>
            </a:r>
            <a:r>
              <a:rPr dirty="0" sz="2400" spc="-6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system</a:t>
            </a:r>
            <a:r>
              <a:rPr dirty="0" sz="2400" spc="-4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crash,</a:t>
            </a:r>
            <a:r>
              <a:rPr dirty="0" sz="2400" spc="-4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or</a:t>
            </a:r>
            <a:r>
              <a:rPr dirty="0" sz="2400" spc="-5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merely</a:t>
            </a:r>
            <a:r>
              <a:rPr dirty="0" sz="2400" spc="-45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an</a:t>
            </a:r>
            <a:r>
              <a:rPr dirty="0" sz="2400" spc="-4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inability</a:t>
            </a:r>
            <a:r>
              <a:rPr dirty="0" sz="2400" spc="-20" b="0">
                <a:latin typeface="Arial"/>
                <a:cs typeface="Arial"/>
              </a:rPr>
              <a:t> </a:t>
            </a:r>
            <a:r>
              <a:rPr dirty="0" sz="2400" spc="-25" b="0">
                <a:latin typeface="Arial"/>
                <a:cs typeface="Arial"/>
              </a:rPr>
              <a:t>to </a:t>
            </a:r>
            <a:r>
              <a:rPr dirty="0" sz="2400" b="0">
                <a:latin typeface="Arial"/>
                <a:cs typeface="Arial"/>
              </a:rPr>
              <a:t>perform</a:t>
            </a:r>
            <a:r>
              <a:rPr dirty="0" sz="2400" spc="-100" b="0">
                <a:latin typeface="Arial"/>
                <a:cs typeface="Arial"/>
              </a:rPr>
              <a:t> </a:t>
            </a:r>
            <a:r>
              <a:rPr dirty="0" sz="2400" b="0">
                <a:latin typeface="Arial"/>
                <a:cs typeface="Arial"/>
              </a:rPr>
              <a:t>ordinary</a:t>
            </a:r>
            <a:r>
              <a:rPr dirty="0" sz="2400" spc="-85" b="0">
                <a:latin typeface="Arial"/>
                <a:cs typeface="Arial"/>
              </a:rPr>
              <a:t> </a:t>
            </a:r>
            <a:r>
              <a:rPr dirty="0" sz="2400" spc="-10" b="0">
                <a:latin typeface="Arial"/>
                <a:cs typeface="Arial"/>
              </a:rPr>
              <a:t>functions</a:t>
            </a:r>
            <a:endParaRPr sz="2400">
              <a:latin typeface="Arial"/>
              <a:cs typeface="Arial"/>
            </a:endParaRPr>
          </a:p>
          <a:p>
            <a:pPr marL="12700" marR="281940">
              <a:lnSpc>
                <a:spcPct val="80000"/>
              </a:lnSpc>
              <a:spcBef>
                <a:spcPts val="655"/>
              </a:spcBef>
            </a:pPr>
            <a:r>
              <a:rPr dirty="0"/>
              <a:t>Distributed</a:t>
            </a:r>
            <a:r>
              <a:rPr dirty="0" spc="-50"/>
              <a:t> </a:t>
            </a:r>
            <a:r>
              <a:rPr dirty="0" spc="-20"/>
              <a:t>Denial-</a:t>
            </a:r>
            <a:r>
              <a:rPr dirty="0" spc="-25"/>
              <a:t>of-</a:t>
            </a:r>
            <a:r>
              <a:rPr dirty="0"/>
              <a:t>service</a:t>
            </a:r>
            <a:r>
              <a:rPr dirty="0" spc="-45"/>
              <a:t> </a:t>
            </a:r>
            <a:r>
              <a:rPr dirty="0"/>
              <a:t>(DDoS)</a:t>
            </a:r>
            <a:r>
              <a:rPr dirty="0" spc="-40"/>
              <a:t> </a:t>
            </a:r>
            <a:r>
              <a:rPr dirty="0" b="0">
                <a:latin typeface="Arial"/>
                <a:cs typeface="Arial"/>
              </a:rPr>
              <a:t>-</a:t>
            </a:r>
            <a:r>
              <a:rPr dirty="0" spc="-6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an</a:t>
            </a:r>
            <a:r>
              <a:rPr dirty="0" spc="-60" b="0">
                <a:latin typeface="Arial"/>
                <a:cs typeface="Arial"/>
              </a:rPr>
              <a:t> </a:t>
            </a:r>
            <a:r>
              <a:rPr dirty="0" spc="-10" b="0">
                <a:latin typeface="Arial"/>
                <a:cs typeface="Arial"/>
              </a:rPr>
              <a:t>attack </a:t>
            </a:r>
            <a:r>
              <a:rPr dirty="0" b="0">
                <a:latin typeface="Arial"/>
                <a:cs typeface="Arial"/>
              </a:rPr>
              <a:t>in</a:t>
            </a:r>
            <a:r>
              <a:rPr dirty="0" spc="-6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which</a:t>
            </a:r>
            <a:r>
              <a:rPr dirty="0" spc="-6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a</a:t>
            </a:r>
            <a:r>
              <a:rPr dirty="0" spc="-6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coordinated</a:t>
            </a:r>
            <a:r>
              <a:rPr dirty="0" spc="-5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stream</a:t>
            </a:r>
            <a:r>
              <a:rPr dirty="0" spc="-6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of</a:t>
            </a:r>
            <a:r>
              <a:rPr dirty="0" spc="-7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requests</a:t>
            </a:r>
            <a:r>
              <a:rPr dirty="0" spc="-60" b="0">
                <a:latin typeface="Arial"/>
                <a:cs typeface="Arial"/>
              </a:rPr>
              <a:t> </a:t>
            </a:r>
            <a:r>
              <a:rPr dirty="0" spc="-25" b="0">
                <a:latin typeface="Arial"/>
                <a:cs typeface="Arial"/>
              </a:rPr>
              <a:t>is </a:t>
            </a:r>
            <a:r>
              <a:rPr dirty="0" b="0">
                <a:latin typeface="Arial"/>
                <a:cs typeface="Arial"/>
              </a:rPr>
              <a:t>launched</a:t>
            </a:r>
            <a:r>
              <a:rPr dirty="0" spc="-6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against</a:t>
            </a:r>
            <a:r>
              <a:rPr dirty="0" spc="-8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a</a:t>
            </a:r>
            <a:r>
              <a:rPr dirty="0" spc="-8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target</a:t>
            </a:r>
            <a:r>
              <a:rPr dirty="0" spc="-7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from</a:t>
            </a:r>
            <a:r>
              <a:rPr dirty="0" spc="-8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many</a:t>
            </a:r>
            <a:r>
              <a:rPr dirty="0" spc="-7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locations</a:t>
            </a:r>
            <a:r>
              <a:rPr dirty="0" spc="-70" b="0">
                <a:latin typeface="Arial"/>
                <a:cs typeface="Arial"/>
              </a:rPr>
              <a:t> </a:t>
            </a:r>
            <a:r>
              <a:rPr dirty="0" spc="-25" b="0">
                <a:latin typeface="Arial"/>
                <a:cs typeface="Arial"/>
              </a:rPr>
              <a:t>at </a:t>
            </a:r>
            <a:r>
              <a:rPr dirty="0" b="0">
                <a:latin typeface="Arial"/>
                <a:cs typeface="Arial"/>
              </a:rPr>
              <a:t>the</a:t>
            </a:r>
            <a:r>
              <a:rPr dirty="0" spc="-5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same</a:t>
            </a:r>
            <a:r>
              <a:rPr dirty="0" spc="-60" b="0">
                <a:latin typeface="Arial"/>
                <a:cs typeface="Arial"/>
              </a:rPr>
              <a:t> </a:t>
            </a:r>
            <a:r>
              <a:rPr dirty="0" spc="-20" b="0">
                <a:latin typeface="Arial"/>
                <a:cs typeface="Arial"/>
              </a:rPr>
              <a:t>time</a:t>
            </a:r>
          </a:p>
        </p:txBody>
      </p:sp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3156" y="4181728"/>
            <a:ext cx="192633" cy="248412"/>
          </a:xfrm>
          <a:prstGeom prst="rect">
            <a:avLst/>
          </a:prstGeom>
        </p:spPr>
      </p:pic>
      <p:sp>
        <p:nvSpPr>
          <p:cNvPr id="13" name="object 1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Slide</a:t>
            </a:r>
            <a:r>
              <a:rPr dirty="0" spc="-40"/>
              <a:t> </a:t>
            </a: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6633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2025-03-28T21:44:10Z</dcterms:created>
  <dcterms:modified xsi:type="dcterms:W3CDTF">2025-03-28T21:44:10Z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2025-03-28T00:00:00Z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2025-03-28T00:00:00Z</vt:filetime>
  </property>
  <property fmtid="{D5CDD505-2E9C-101B-9397-08002B2CF9AE}" pid="5" name="Producer">
    <vt:lpwstr>3-Heights(TM) PDF Security Shell 4.8.25.2 (http://www.pdf-tools.com)</vt:lpwstr>
  </property>
</Properties>
</file>